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9" r:id="rId2"/>
    <p:sldId id="332" r:id="rId3"/>
    <p:sldId id="348" r:id="rId4"/>
    <p:sldId id="337" r:id="rId5"/>
    <p:sldId id="325" r:id="rId6"/>
    <p:sldId id="339" r:id="rId7"/>
    <p:sldId id="341" r:id="rId8"/>
    <p:sldId id="326" r:id="rId9"/>
    <p:sldId id="346" r:id="rId10"/>
    <p:sldId id="343" r:id="rId11"/>
    <p:sldId id="347" r:id="rId12"/>
    <p:sldId id="344" r:id="rId13"/>
    <p:sldId id="349" r:id="rId14"/>
    <p:sldId id="350" r:id="rId15"/>
    <p:sldId id="392" r:id="rId16"/>
    <p:sldId id="399" r:id="rId17"/>
    <p:sldId id="393" r:id="rId18"/>
    <p:sldId id="394" r:id="rId19"/>
    <p:sldId id="405" r:id="rId20"/>
    <p:sldId id="406" r:id="rId21"/>
    <p:sldId id="404" r:id="rId22"/>
    <p:sldId id="400" r:id="rId23"/>
    <p:sldId id="401" r:id="rId24"/>
    <p:sldId id="402" r:id="rId25"/>
    <p:sldId id="403" r:id="rId26"/>
    <p:sldId id="398"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9F14"/>
    <a:srgbClr val="1E3D7D"/>
    <a:srgbClr val="DBE0EA"/>
    <a:srgbClr val="2A4989"/>
    <a:srgbClr val="F7AD35"/>
    <a:srgbClr val="E8EB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69" autoAdjust="0"/>
  </p:normalViewPr>
  <p:slideViewPr>
    <p:cSldViewPr snapToGrid="0">
      <p:cViewPr>
        <p:scale>
          <a:sx n="100" d="100"/>
          <a:sy n="100" d="100"/>
        </p:scale>
        <p:origin x="9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93564021577051"/>
          <c:y val="2.65442615312067E-2"/>
          <c:w val="0.56000287997150344"/>
          <c:h val="0.82764599735879107"/>
        </c:manualLayout>
      </c:layout>
      <c:pieChart>
        <c:varyColors val="1"/>
        <c:ser>
          <c:idx val="0"/>
          <c:order val="0"/>
          <c:tx>
            <c:strRef>
              <c:f>Feuil1!$B$1</c:f>
              <c:strCache>
                <c:ptCount val="1"/>
                <c:pt idx="0">
                  <c:v>Colonne1</c:v>
                </c:pt>
              </c:strCache>
            </c:strRef>
          </c:tx>
          <c:spPr>
            <a:solidFill>
              <a:srgbClr val="F69F14"/>
            </a:solidFill>
          </c:spPr>
          <c:dPt>
            <c:idx val="0"/>
            <c:bubble3D val="0"/>
            <c:explosion val="8"/>
            <c:spPr>
              <a:solidFill>
                <a:srgbClr val="F69F14"/>
              </a:solidFill>
              <a:ln>
                <a:solidFill>
                  <a:srgbClr val="E8ECF2"/>
                </a:solid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1-D1B8-466A-8187-E41819153619}"/>
              </c:ext>
            </c:extLst>
          </c:dPt>
          <c:dPt>
            <c:idx val="1"/>
            <c:bubble3D val="0"/>
            <c:explosion val="5"/>
            <c:spPr>
              <a:solidFill>
                <a:srgbClr val="FF3300"/>
              </a:solidFill>
              <a:ln>
                <a:solidFill>
                  <a:srgbClr val="E8ECF2"/>
                </a:solid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3-D1B8-466A-8187-E41819153619}"/>
              </c:ext>
            </c:extLst>
          </c:dPt>
          <c:dLbls>
            <c:dLbl>
              <c:idx val="0"/>
              <c:layout>
                <c:manualLayout>
                  <c:x val="-0.11286551480437983"/>
                  <c:y val="0.1469315268270881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1B8-466A-8187-E41819153619}"/>
                </c:ext>
              </c:extLst>
            </c:dLbl>
            <c:dLbl>
              <c:idx val="1"/>
              <c:layout>
                <c:manualLayout>
                  <c:x val="0.15377247846179201"/>
                  <c:y val="-0.2271859700058133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1B8-466A-8187-E4181915361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Aptos" panose="020B0004020202020204" pitchFamily="34" charset="0"/>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prophylactique</c:v>
                </c:pt>
                <c:pt idx="1">
                  <c:v>curatif</c:v>
                </c:pt>
              </c:strCache>
            </c:strRef>
          </c:cat>
          <c:val>
            <c:numRef>
              <c:f>Feuil1!$B$2:$B$3</c:f>
              <c:numCache>
                <c:formatCode>General</c:formatCode>
                <c:ptCount val="2"/>
                <c:pt idx="0">
                  <c:v>22</c:v>
                </c:pt>
                <c:pt idx="1">
                  <c:v>78</c:v>
                </c:pt>
              </c:numCache>
            </c:numRef>
          </c:val>
          <c:extLst>
            <c:ext xmlns:c16="http://schemas.microsoft.com/office/drawing/2014/chart" uri="{C3380CC4-5D6E-409C-BE32-E72D297353CC}">
              <c16:uniqueId val="{00000004-D1B8-466A-8187-E4181915361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2.8501296934535594E-2"/>
          <c:y val="0.86676568399805998"/>
          <c:w val="0.80858951500900933"/>
          <c:h val="0.1332343160019400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Aptos" panose="020B0004020202020204" pitchFamily="34" charset="0"/>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F707D-4839-4831-BB6A-E7387EC2F57C}" type="datetimeFigureOut">
              <a:rPr lang="fr-FR" smtClean="0"/>
              <a:t>03/02/2026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1025D-8DB2-4E89-BE1B-459272A30546}" type="slidenum">
              <a:rPr lang="fr-FR" smtClean="0"/>
              <a:t>‹N°›</a:t>
            </a:fld>
            <a:endParaRPr lang="fr-FR"/>
          </a:p>
        </p:txBody>
      </p:sp>
    </p:spTree>
    <p:extLst>
      <p:ext uri="{BB962C8B-B14F-4D97-AF65-F5344CB8AC3E}">
        <p14:creationId xmlns:p14="http://schemas.microsoft.com/office/powerpoint/2010/main" val="2760927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0A606-E4F5-C288-2C03-67B848620B2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2067642-8246-CFED-C6EC-FBA0112E5B3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8C5E7B9-17C6-8BF9-4289-55E92D2066FF}"/>
              </a:ext>
            </a:extLst>
          </p:cNvPr>
          <p:cNvSpPr>
            <a:spLocks noGrp="1"/>
          </p:cNvSpPr>
          <p:nvPr>
            <p:ph type="body" idx="1"/>
          </p:nvPr>
        </p:nvSpPr>
        <p:spPr/>
        <p:txBody>
          <a:bodyPr/>
          <a:lstStyle/>
          <a:p>
            <a:r>
              <a:rPr lang="fr-FR" b="1" dirty="0"/>
              <a:t>La consommation antibiotique augmente avec</a:t>
            </a:r>
            <a:r>
              <a:rPr lang="fr-FR" b="1" baseline="0" dirty="0"/>
              <a:t> l’âge</a:t>
            </a:r>
            <a:r>
              <a:rPr lang="fr-FR" baseline="0" dirty="0"/>
              <a:t>. Pour l’ensemble des classes d’antibiotiques mais encore plus pour les C3G et les FQ où les prescriptions chez les 85 ans et plus sont 4 à 5 fois plus importantes que chez les moins de 35 ans.</a:t>
            </a:r>
          </a:p>
          <a:p>
            <a:endParaRPr lang="fr-FR" baseline="0" dirty="0"/>
          </a:p>
          <a:p>
            <a:endParaRPr lang="fr-FR" dirty="0"/>
          </a:p>
        </p:txBody>
      </p:sp>
      <p:sp>
        <p:nvSpPr>
          <p:cNvPr id="4" name="Espace réservé du numéro de diapositive 3">
            <a:extLst>
              <a:ext uri="{FF2B5EF4-FFF2-40B4-BE49-F238E27FC236}">
                <a16:creationId xmlns:a16="http://schemas.microsoft.com/office/drawing/2014/main" id="{255896EC-CEC9-272D-D141-B16C6465241F}"/>
              </a:ext>
            </a:extLst>
          </p:cNvPr>
          <p:cNvSpPr>
            <a:spLocks noGrp="1"/>
          </p:cNvSpPr>
          <p:nvPr>
            <p:ph type="sldNum" sz="quarter" idx="5"/>
          </p:nvPr>
        </p:nvSpPr>
        <p:spPr/>
        <p:txBody>
          <a:bodyPr/>
          <a:lstStyle/>
          <a:p>
            <a:fld id="{31D51F47-C936-324A-A5D2-39BA3094DFF3}" type="slidenum">
              <a:rPr lang="fr-FR" smtClean="0"/>
              <a:t>4</a:t>
            </a:fld>
            <a:endParaRPr lang="fr-FR"/>
          </a:p>
        </p:txBody>
      </p:sp>
    </p:spTree>
    <p:extLst>
      <p:ext uri="{BB962C8B-B14F-4D97-AF65-F5344CB8AC3E}">
        <p14:creationId xmlns:p14="http://schemas.microsoft.com/office/powerpoint/2010/main" val="2213765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36488-D5F9-23C4-B9BC-0D4FF462C1D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BE08D3F-B0EF-38F5-956D-CCD8B15D5CE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0C22D2B-7B59-3958-E8DC-2107D7C2DECB}"/>
              </a:ext>
            </a:extLst>
          </p:cNvPr>
          <p:cNvSpPr>
            <a:spLocks noGrp="1"/>
          </p:cNvSpPr>
          <p:nvPr>
            <p:ph type="body" idx="1"/>
          </p:nvPr>
        </p:nvSpPr>
        <p:spPr/>
        <p:txBody>
          <a:bodyPr/>
          <a:lstStyle/>
          <a:p>
            <a:r>
              <a:rPr lang="fr-FR" dirty="0"/>
              <a:t>Le programme PAPRICA est porté par la mission nationale PRIMO.</a:t>
            </a:r>
          </a:p>
          <a:p>
            <a:r>
              <a:rPr lang="fr-FR" dirty="0"/>
              <a:t>PRIMO est une des 5 missions nationales coordonnées par Santé Public France.</a:t>
            </a:r>
          </a:p>
          <a:p>
            <a:r>
              <a:rPr lang="fr-FR" dirty="0"/>
              <a:t>Son objectif est la surveillance et la prévention des infections associées aux soins et de la résistance aux antibiotiques et le bon usage des antibiotiques, sur le secteur ville et médico-social.</a:t>
            </a:r>
          </a:p>
        </p:txBody>
      </p:sp>
      <p:sp>
        <p:nvSpPr>
          <p:cNvPr id="4" name="Espace réservé du numéro de diapositive 3">
            <a:extLst>
              <a:ext uri="{FF2B5EF4-FFF2-40B4-BE49-F238E27FC236}">
                <a16:creationId xmlns:a16="http://schemas.microsoft.com/office/drawing/2014/main" id="{52A094F9-7197-B9A9-5C10-14A4A955961E}"/>
              </a:ext>
            </a:extLst>
          </p:cNvPr>
          <p:cNvSpPr>
            <a:spLocks noGrp="1"/>
          </p:cNvSpPr>
          <p:nvPr>
            <p:ph type="sldNum" sz="quarter" idx="5"/>
          </p:nvPr>
        </p:nvSpPr>
        <p:spPr/>
        <p:txBody>
          <a:bodyPr/>
          <a:lstStyle/>
          <a:p>
            <a:fld id="{31D51F47-C936-324A-A5D2-39BA3094DFF3}" type="slidenum">
              <a:rPr lang="fr-FR" smtClean="0"/>
              <a:t>14</a:t>
            </a:fld>
            <a:endParaRPr lang="fr-FR"/>
          </a:p>
        </p:txBody>
      </p:sp>
    </p:spTree>
    <p:extLst>
      <p:ext uri="{BB962C8B-B14F-4D97-AF65-F5344CB8AC3E}">
        <p14:creationId xmlns:p14="http://schemas.microsoft.com/office/powerpoint/2010/main" val="2223234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8BA39-3A13-4CB6-55AC-5EC420BC624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DC09ECB-85A1-9DED-4211-FC8B928A7B9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04A8378-505B-4ADE-D65B-29CCEE8E0B55}"/>
              </a:ext>
            </a:extLst>
          </p:cNvPr>
          <p:cNvSpPr>
            <a:spLocks noGrp="1"/>
          </p:cNvSpPr>
          <p:nvPr>
            <p:ph type="body" idx="1"/>
          </p:nvPr>
        </p:nvSpPr>
        <p:spPr/>
        <p:txBody>
          <a:bodyPr/>
          <a:lstStyle/>
          <a:p>
            <a:r>
              <a:rPr lang="fr-FR" dirty="0"/>
              <a:t>De nombreuses études se sont intéressées</a:t>
            </a:r>
            <a:r>
              <a:rPr lang="fr-FR" baseline="0" dirty="0"/>
              <a:t> au bon usage des antibiotiques en EHPAD. Toutes vont dans le même sens. Pour optimiser les chances de réussite d’un programme de bon usage il est nécessaire d’avoir recours à des actions multi modales, c’est-à-dire s’appuyant sur des outils divers et sous différentes formes : affiches, livrets, formation, audits, suivi d’indicateurs et feedback…</a:t>
            </a:r>
          </a:p>
          <a:p>
            <a:r>
              <a:rPr lang="fr-FR" baseline="0" dirty="0"/>
              <a:t>Etant donné l’organisation de l’EHPAD, il est nécessaire d’impliquer tous les acteurs : aide soignante, infirmière, médecins mais aussi direction, pharmacien…</a:t>
            </a:r>
          </a:p>
          <a:p>
            <a:r>
              <a:rPr lang="fr-FR" baseline="0" dirty="0"/>
              <a:t>Le rôle du leader est très important car il fait passer les bons messages et maintient la dynamique auprès de l’équipe. Un leader paramédical est un atout de taille car il sera un interlocuteur privilégié pour le personnel paramédical.</a:t>
            </a:r>
          </a:p>
          <a:p>
            <a:r>
              <a:rPr lang="fr-FR" baseline="0" dirty="0"/>
              <a:t>Il n’y a pas d’urgence à débuter un programme de bon usage des antibiotiques. Mieux vaut lancer le programme quand les conditions le permettent, en veillant à ce qu’aucun autre évènement majeur ne vienne interférer.</a:t>
            </a:r>
          </a:p>
          <a:p>
            <a:r>
              <a:rPr lang="fr-FR" baseline="0" dirty="0"/>
              <a:t>Il ne faut pas être trop ambitieux : démarrer avec des objectifs raisonnables et accessibles, puis développer peu à peu.</a:t>
            </a:r>
          </a:p>
          <a:p>
            <a:r>
              <a:rPr lang="fr-FR" baseline="0" dirty="0"/>
              <a:t>Enfin, réfléchir à la manière d’informer et de former les nouveaux professionnels qui interviendront sur l’établissement.</a:t>
            </a:r>
          </a:p>
          <a:p>
            <a:endParaRPr lang="fr-FR" dirty="0"/>
          </a:p>
        </p:txBody>
      </p:sp>
      <p:sp>
        <p:nvSpPr>
          <p:cNvPr id="4" name="Espace réservé du numéro de diapositive 3">
            <a:extLst>
              <a:ext uri="{FF2B5EF4-FFF2-40B4-BE49-F238E27FC236}">
                <a16:creationId xmlns:a16="http://schemas.microsoft.com/office/drawing/2014/main" id="{0D9978F9-8844-E2D9-FC6F-BBBE1AE53B25}"/>
              </a:ext>
            </a:extLst>
          </p:cNvPr>
          <p:cNvSpPr>
            <a:spLocks noGrp="1"/>
          </p:cNvSpPr>
          <p:nvPr>
            <p:ph type="sldNum" sz="quarter" idx="5"/>
          </p:nvPr>
        </p:nvSpPr>
        <p:spPr/>
        <p:txBody>
          <a:bodyPr/>
          <a:lstStyle/>
          <a:p>
            <a:fld id="{31D51F47-C936-324A-A5D2-39BA3094DFF3}" type="slidenum">
              <a:rPr lang="fr-FR" smtClean="0"/>
              <a:t>15</a:t>
            </a:fld>
            <a:endParaRPr lang="fr-FR"/>
          </a:p>
        </p:txBody>
      </p:sp>
    </p:spTree>
    <p:extLst>
      <p:ext uri="{BB962C8B-B14F-4D97-AF65-F5344CB8AC3E}">
        <p14:creationId xmlns:p14="http://schemas.microsoft.com/office/powerpoint/2010/main" val="3030516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F0355-D059-820D-78F5-E91927822D2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C052067-B1C2-B95F-83F7-7322ADA2ADA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FBFBE2E-77EA-0A62-7B9E-28E94E13414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4D52201-32E9-A312-C17C-D5F3AD4C34E9}"/>
              </a:ext>
            </a:extLst>
          </p:cNvPr>
          <p:cNvSpPr>
            <a:spLocks noGrp="1"/>
          </p:cNvSpPr>
          <p:nvPr>
            <p:ph type="sldNum" sz="quarter" idx="5"/>
          </p:nvPr>
        </p:nvSpPr>
        <p:spPr/>
        <p:txBody>
          <a:bodyPr/>
          <a:lstStyle/>
          <a:p>
            <a:fld id="{31D51F47-C936-324A-A5D2-39BA3094DFF3}" type="slidenum">
              <a:rPr lang="fr-FR" smtClean="0"/>
              <a:t>16</a:t>
            </a:fld>
            <a:endParaRPr lang="fr-FR"/>
          </a:p>
        </p:txBody>
      </p:sp>
    </p:spTree>
    <p:extLst>
      <p:ext uri="{BB962C8B-B14F-4D97-AF65-F5344CB8AC3E}">
        <p14:creationId xmlns:p14="http://schemas.microsoft.com/office/powerpoint/2010/main" val="2368450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7E4BB-0D91-0DA2-509F-87E0396D4F2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30BA938-3C89-5786-440A-F295C86A212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2105D57-3C52-D646-18F4-C07B53763F6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07AC104-4FC6-6C57-F360-BF8CDF17F0B4}"/>
              </a:ext>
            </a:extLst>
          </p:cNvPr>
          <p:cNvSpPr>
            <a:spLocks noGrp="1"/>
          </p:cNvSpPr>
          <p:nvPr>
            <p:ph type="sldNum" sz="quarter" idx="5"/>
          </p:nvPr>
        </p:nvSpPr>
        <p:spPr/>
        <p:txBody>
          <a:bodyPr/>
          <a:lstStyle/>
          <a:p>
            <a:fld id="{31D51F47-C936-324A-A5D2-39BA3094DFF3}" type="slidenum">
              <a:rPr lang="fr-FR" smtClean="0"/>
              <a:t>17</a:t>
            </a:fld>
            <a:endParaRPr lang="fr-FR"/>
          </a:p>
        </p:txBody>
      </p:sp>
    </p:spTree>
    <p:extLst>
      <p:ext uri="{BB962C8B-B14F-4D97-AF65-F5344CB8AC3E}">
        <p14:creationId xmlns:p14="http://schemas.microsoft.com/office/powerpoint/2010/main" val="3958612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D36A1-E6A7-F1CF-1D6F-15B462D11D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6DD4D44-582E-B26B-7731-11CABAA4175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DA93E21-5D19-FECE-4AA0-201174928A2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9B519F4-5A4F-24F0-F9E6-0206F5DEC551}"/>
              </a:ext>
            </a:extLst>
          </p:cNvPr>
          <p:cNvSpPr>
            <a:spLocks noGrp="1"/>
          </p:cNvSpPr>
          <p:nvPr>
            <p:ph type="sldNum" sz="quarter" idx="5"/>
          </p:nvPr>
        </p:nvSpPr>
        <p:spPr/>
        <p:txBody>
          <a:bodyPr/>
          <a:lstStyle/>
          <a:p>
            <a:fld id="{31D51F47-C936-324A-A5D2-39BA3094DFF3}" type="slidenum">
              <a:rPr lang="fr-FR" smtClean="0"/>
              <a:t>18</a:t>
            </a:fld>
            <a:endParaRPr lang="fr-FR"/>
          </a:p>
        </p:txBody>
      </p:sp>
    </p:spTree>
    <p:extLst>
      <p:ext uri="{BB962C8B-B14F-4D97-AF65-F5344CB8AC3E}">
        <p14:creationId xmlns:p14="http://schemas.microsoft.com/office/powerpoint/2010/main" val="739546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48807-D344-1AC9-AFC8-F6BB426F1FE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D6160E5-BD04-993E-CFFF-3EADBE1E9B6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0CF4221-41D7-4ACD-2EB0-321A9CED811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FF4ECBC-DC42-04BA-AE9B-248167BD37E1}"/>
              </a:ext>
            </a:extLst>
          </p:cNvPr>
          <p:cNvSpPr>
            <a:spLocks noGrp="1"/>
          </p:cNvSpPr>
          <p:nvPr>
            <p:ph type="sldNum" sz="quarter" idx="5"/>
          </p:nvPr>
        </p:nvSpPr>
        <p:spPr/>
        <p:txBody>
          <a:bodyPr/>
          <a:lstStyle/>
          <a:p>
            <a:fld id="{31D51F47-C936-324A-A5D2-39BA3094DFF3}" type="slidenum">
              <a:rPr lang="fr-FR" smtClean="0"/>
              <a:t>19</a:t>
            </a:fld>
            <a:endParaRPr lang="fr-FR"/>
          </a:p>
        </p:txBody>
      </p:sp>
    </p:spTree>
    <p:extLst>
      <p:ext uri="{BB962C8B-B14F-4D97-AF65-F5344CB8AC3E}">
        <p14:creationId xmlns:p14="http://schemas.microsoft.com/office/powerpoint/2010/main" val="2265073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A57EC-954C-523C-5EC8-675B22FD4BF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BFEF007-424A-8A38-B28D-1E96929FEB3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9BAD074-4E33-8477-51D7-CD638270B63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114217E-9280-4B6C-833E-835C3AC10555}"/>
              </a:ext>
            </a:extLst>
          </p:cNvPr>
          <p:cNvSpPr>
            <a:spLocks noGrp="1"/>
          </p:cNvSpPr>
          <p:nvPr>
            <p:ph type="sldNum" sz="quarter" idx="5"/>
          </p:nvPr>
        </p:nvSpPr>
        <p:spPr/>
        <p:txBody>
          <a:bodyPr/>
          <a:lstStyle/>
          <a:p>
            <a:fld id="{31D51F47-C936-324A-A5D2-39BA3094DFF3}" type="slidenum">
              <a:rPr lang="fr-FR" smtClean="0"/>
              <a:t>20</a:t>
            </a:fld>
            <a:endParaRPr lang="fr-FR"/>
          </a:p>
        </p:txBody>
      </p:sp>
    </p:spTree>
    <p:extLst>
      <p:ext uri="{BB962C8B-B14F-4D97-AF65-F5344CB8AC3E}">
        <p14:creationId xmlns:p14="http://schemas.microsoft.com/office/powerpoint/2010/main" val="3949187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E9B91-BE19-59BA-5648-AB923B06E45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466BCF3-BDE2-1B95-170C-74B0130789D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3CC91A0-A69C-E08B-DB13-16A12FB51E4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9678390-6877-B716-8C47-73D6028A84DE}"/>
              </a:ext>
            </a:extLst>
          </p:cNvPr>
          <p:cNvSpPr>
            <a:spLocks noGrp="1"/>
          </p:cNvSpPr>
          <p:nvPr>
            <p:ph type="sldNum" sz="quarter" idx="5"/>
          </p:nvPr>
        </p:nvSpPr>
        <p:spPr/>
        <p:txBody>
          <a:bodyPr/>
          <a:lstStyle/>
          <a:p>
            <a:fld id="{31D51F47-C936-324A-A5D2-39BA3094DFF3}" type="slidenum">
              <a:rPr lang="fr-FR" smtClean="0"/>
              <a:t>21</a:t>
            </a:fld>
            <a:endParaRPr lang="fr-FR"/>
          </a:p>
        </p:txBody>
      </p:sp>
    </p:spTree>
    <p:extLst>
      <p:ext uri="{BB962C8B-B14F-4D97-AF65-F5344CB8AC3E}">
        <p14:creationId xmlns:p14="http://schemas.microsoft.com/office/powerpoint/2010/main" val="2947944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73757-5D1D-1485-898D-645B130339C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DEA2E63-1FD2-689C-83D4-F8FA96FC014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6214FEA-4F9C-7726-7FE2-DF6DBF08E1D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02225F6-9A82-A42E-BC09-0C59FE3E5870}"/>
              </a:ext>
            </a:extLst>
          </p:cNvPr>
          <p:cNvSpPr>
            <a:spLocks noGrp="1"/>
          </p:cNvSpPr>
          <p:nvPr>
            <p:ph type="sldNum" sz="quarter" idx="5"/>
          </p:nvPr>
        </p:nvSpPr>
        <p:spPr/>
        <p:txBody>
          <a:bodyPr/>
          <a:lstStyle/>
          <a:p>
            <a:fld id="{31D51F47-C936-324A-A5D2-39BA3094DFF3}" type="slidenum">
              <a:rPr lang="fr-FR" smtClean="0"/>
              <a:t>22</a:t>
            </a:fld>
            <a:endParaRPr lang="fr-FR"/>
          </a:p>
        </p:txBody>
      </p:sp>
    </p:spTree>
    <p:extLst>
      <p:ext uri="{BB962C8B-B14F-4D97-AF65-F5344CB8AC3E}">
        <p14:creationId xmlns:p14="http://schemas.microsoft.com/office/powerpoint/2010/main" val="3786502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EB56B-BB67-998B-0586-53021625A42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ECBECC9-40A0-77FA-1775-9DAC0A5BADF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A10586D-5D09-5654-4E04-4B8950B8369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FEE38B8-19CD-94CF-9B75-483228198298}"/>
              </a:ext>
            </a:extLst>
          </p:cNvPr>
          <p:cNvSpPr>
            <a:spLocks noGrp="1"/>
          </p:cNvSpPr>
          <p:nvPr>
            <p:ph type="sldNum" sz="quarter" idx="5"/>
          </p:nvPr>
        </p:nvSpPr>
        <p:spPr/>
        <p:txBody>
          <a:bodyPr/>
          <a:lstStyle/>
          <a:p>
            <a:fld id="{31D51F47-C936-324A-A5D2-39BA3094DFF3}" type="slidenum">
              <a:rPr lang="fr-FR" smtClean="0"/>
              <a:t>23</a:t>
            </a:fld>
            <a:endParaRPr lang="fr-FR"/>
          </a:p>
        </p:txBody>
      </p:sp>
    </p:spTree>
    <p:extLst>
      <p:ext uri="{BB962C8B-B14F-4D97-AF65-F5344CB8AC3E}">
        <p14:creationId xmlns:p14="http://schemas.microsoft.com/office/powerpoint/2010/main" val="2914999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F2A54-0E8E-A160-CCD2-73B75859345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0A9FAC0-1660-6611-49AF-AE8138BA93A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0712C3A-73FE-863B-E2FF-5504412F3268}"/>
              </a:ext>
            </a:extLst>
          </p:cNvPr>
          <p:cNvSpPr>
            <a:spLocks noGrp="1"/>
          </p:cNvSpPr>
          <p:nvPr>
            <p:ph type="body" idx="1"/>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fr-FR" dirty="0"/>
              <a:t>L’enquête nationale de prévalence menée par Santé Publique France en 2024 est une enquête réalisée un jour donné.</a:t>
            </a:r>
          </a:p>
          <a:p>
            <a:pPr marL="0" marR="0" lvl="0" indent="0" algn="l" defTabSz="1371600" rtl="0" eaLnBrk="1" fontAlgn="auto" latinLnBrk="0" hangingPunct="1">
              <a:lnSpc>
                <a:spcPct val="100000"/>
              </a:lnSpc>
              <a:spcBef>
                <a:spcPts val="0"/>
              </a:spcBef>
              <a:spcAft>
                <a:spcPts val="0"/>
              </a:spcAft>
              <a:buClrTx/>
              <a:buSzTx/>
              <a:buFontTx/>
              <a:buNone/>
              <a:tabLst/>
              <a:defRPr/>
            </a:pPr>
            <a:r>
              <a:rPr lang="fr-FR" baseline="0" dirty="0"/>
              <a:t>A l’échelle nationale elle retrouve :</a:t>
            </a: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fr-FR" baseline="0" dirty="0"/>
              <a:t>2,35% de patients présentant une infection (IC95[2,18-2,53]). Les portes d’entrée infectieuses rencontrées en EHPAD sont « classiques » avec une majorité d’infections urinaires et respiratoires, comme dans la communauté non institutionnalisée.</a:t>
            </a:r>
          </a:p>
          <a:p>
            <a:pPr marL="285750" marR="0" lvl="0" indent="-285750" algn="l" defTabSz="1371600" rtl="0" eaLnBrk="1" fontAlgn="auto" latinLnBrk="0" hangingPunct="1">
              <a:lnSpc>
                <a:spcPct val="100000"/>
              </a:lnSpc>
              <a:spcBef>
                <a:spcPts val="0"/>
              </a:spcBef>
              <a:spcAft>
                <a:spcPts val="0"/>
              </a:spcAft>
              <a:buClrTx/>
              <a:buSzTx/>
              <a:buFontTx/>
              <a:buChar char="-"/>
              <a:tabLst/>
              <a:defRPr/>
            </a:pPr>
            <a:r>
              <a:rPr lang="fr-FR" baseline="0" dirty="0"/>
              <a:t>2,87% de résidents sous antibiotiques (IC95[2,74-3,01]). Plus d’un antibiotique sur 5 est prescrit à visée prophylactique, avec une majorité de fosfomycine prescrite dans cette indication. Concernant les antibiotiques prescrits à visée curative, l’amoxicilline-acide clavulanique et les C3G représentent près de 50% des prescriptions.</a:t>
            </a:r>
          </a:p>
          <a:p>
            <a:endParaRPr lang="fr-FR" dirty="0"/>
          </a:p>
        </p:txBody>
      </p:sp>
      <p:sp>
        <p:nvSpPr>
          <p:cNvPr id="4" name="Espace réservé du numéro de diapositive 3">
            <a:extLst>
              <a:ext uri="{FF2B5EF4-FFF2-40B4-BE49-F238E27FC236}">
                <a16:creationId xmlns:a16="http://schemas.microsoft.com/office/drawing/2014/main" id="{5E57C0F2-624E-427F-59D5-75E85581CC30}"/>
              </a:ext>
            </a:extLst>
          </p:cNvPr>
          <p:cNvSpPr>
            <a:spLocks noGrp="1"/>
          </p:cNvSpPr>
          <p:nvPr>
            <p:ph type="sldNum" sz="quarter" idx="5"/>
          </p:nvPr>
        </p:nvSpPr>
        <p:spPr/>
        <p:txBody>
          <a:bodyPr/>
          <a:lstStyle/>
          <a:p>
            <a:fld id="{24673D2E-3F2D-AB4F-8F1A-5BEDD47535E3}" type="slidenum">
              <a:rPr lang="fr-FR" smtClean="0"/>
              <a:t>5</a:t>
            </a:fld>
            <a:endParaRPr lang="fr-FR"/>
          </a:p>
        </p:txBody>
      </p:sp>
    </p:spTree>
    <p:extLst>
      <p:ext uri="{BB962C8B-B14F-4D97-AF65-F5344CB8AC3E}">
        <p14:creationId xmlns:p14="http://schemas.microsoft.com/office/powerpoint/2010/main" val="921424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88137-57E2-B68F-4CDC-6310F760727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D417D3D-5AED-EF54-DC29-D49FF2FFF9A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F8F9DCA-C439-0FD6-1A28-4C91A95B1C7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C3C5C6A-2DC5-3785-3B0B-98596F548521}"/>
              </a:ext>
            </a:extLst>
          </p:cNvPr>
          <p:cNvSpPr>
            <a:spLocks noGrp="1"/>
          </p:cNvSpPr>
          <p:nvPr>
            <p:ph type="sldNum" sz="quarter" idx="5"/>
          </p:nvPr>
        </p:nvSpPr>
        <p:spPr/>
        <p:txBody>
          <a:bodyPr/>
          <a:lstStyle/>
          <a:p>
            <a:fld id="{31D51F47-C936-324A-A5D2-39BA3094DFF3}" type="slidenum">
              <a:rPr lang="fr-FR" smtClean="0"/>
              <a:t>25</a:t>
            </a:fld>
            <a:endParaRPr lang="fr-FR"/>
          </a:p>
        </p:txBody>
      </p:sp>
    </p:spTree>
    <p:extLst>
      <p:ext uri="{BB962C8B-B14F-4D97-AF65-F5344CB8AC3E}">
        <p14:creationId xmlns:p14="http://schemas.microsoft.com/office/powerpoint/2010/main" val="3967664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BE1ED-4423-7B54-561A-7E4A3B13083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D248782-FBDA-85BF-D08A-67769F3A5F0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643E208-103A-3D87-21F1-DC07031D8F2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5024BD1-0AAA-DEB4-241D-E5C799380FC4}"/>
              </a:ext>
            </a:extLst>
          </p:cNvPr>
          <p:cNvSpPr>
            <a:spLocks noGrp="1"/>
          </p:cNvSpPr>
          <p:nvPr>
            <p:ph type="sldNum" sz="quarter" idx="5"/>
          </p:nvPr>
        </p:nvSpPr>
        <p:spPr/>
        <p:txBody>
          <a:bodyPr/>
          <a:lstStyle/>
          <a:p>
            <a:fld id="{31D51F47-C936-324A-A5D2-39BA3094DFF3}" type="slidenum">
              <a:rPr lang="fr-FR" smtClean="0"/>
              <a:t>26</a:t>
            </a:fld>
            <a:endParaRPr lang="fr-FR"/>
          </a:p>
        </p:txBody>
      </p:sp>
    </p:spTree>
    <p:extLst>
      <p:ext uri="{BB962C8B-B14F-4D97-AF65-F5344CB8AC3E}">
        <p14:creationId xmlns:p14="http://schemas.microsoft.com/office/powerpoint/2010/main" val="340730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A1B03-4A66-F196-2F89-B3AA59BE355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7A240BD-E484-6587-C93E-FF34609EB9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7880630-F88D-C939-A42D-F9FE31D7753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B09454C-8BD5-30D4-57E8-C74979F3F016}"/>
              </a:ext>
            </a:extLst>
          </p:cNvPr>
          <p:cNvSpPr>
            <a:spLocks noGrp="1"/>
          </p:cNvSpPr>
          <p:nvPr>
            <p:ph type="sldNum" sz="quarter" idx="5"/>
          </p:nvPr>
        </p:nvSpPr>
        <p:spPr/>
        <p:txBody>
          <a:bodyPr/>
          <a:lstStyle/>
          <a:p>
            <a:fld id="{24673D2E-3F2D-AB4F-8F1A-5BEDD47535E3}" type="slidenum">
              <a:rPr lang="fr-FR" smtClean="0"/>
              <a:t>6</a:t>
            </a:fld>
            <a:endParaRPr lang="fr-FR"/>
          </a:p>
        </p:txBody>
      </p:sp>
    </p:spTree>
    <p:extLst>
      <p:ext uri="{BB962C8B-B14F-4D97-AF65-F5344CB8AC3E}">
        <p14:creationId xmlns:p14="http://schemas.microsoft.com/office/powerpoint/2010/main" val="2895463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40AFE-FE44-7730-509C-420585342D9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9245946-30EB-41E0-E938-D18AC14202D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8C7495A-4BC9-C1B6-0EA9-07143E902ACF}"/>
              </a:ext>
            </a:extLst>
          </p:cNvPr>
          <p:cNvSpPr>
            <a:spLocks noGrp="1"/>
          </p:cNvSpPr>
          <p:nvPr>
            <p:ph type="body" idx="1"/>
          </p:nvPr>
        </p:nvSpPr>
        <p:spPr/>
        <p:txBody>
          <a:bodyPr/>
          <a:lstStyle/>
          <a:p>
            <a:pPr marL="0" marR="0" lvl="0" indent="0" algn="l" defTabSz="1371327" rtl="0" eaLnBrk="1" fontAlgn="auto" latinLnBrk="0" hangingPunct="1">
              <a:lnSpc>
                <a:spcPct val="100000"/>
              </a:lnSpc>
              <a:spcBef>
                <a:spcPts val="0"/>
              </a:spcBef>
              <a:spcAft>
                <a:spcPts val="0"/>
              </a:spcAft>
              <a:buClrTx/>
              <a:buSzTx/>
              <a:buFontTx/>
              <a:buNone/>
              <a:tabLst/>
              <a:defRPr/>
            </a:pPr>
            <a:r>
              <a:rPr lang="fr-FR" baseline="0" dirty="0"/>
              <a:t>On estime qu’au moins </a:t>
            </a:r>
            <a:r>
              <a:rPr lang="fr-FR" b="1" baseline="0" dirty="0"/>
              <a:t>50% des prescriptions antibiotiques en EHPAD sont inutiles ou inappropriées</a:t>
            </a:r>
            <a:r>
              <a:rPr lang="fr-FR" baseline="0" dirty="0"/>
              <a:t>, avec notamment le traitement des colonisations urinaires et le traitement des infections respiratoires, souvent virales.</a:t>
            </a:r>
            <a:endParaRPr lang="fr-FR" dirty="0"/>
          </a:p>
          <a:p>
            <a:endParaRPr lang="fr-FR" dirty="0"/>
          </a:p>
        </p:txBody>
      </p:sp>
      <p:sp>
        <p:nvSpPr>
          <p:cNvPr id="4" name="Espace réservé du numéro de diapositive 3">
            <a:extLst>
              <a:ext uri="{FF2B5EF4-FFF2-40B4-BE49-F238E27FC236}">
                <a16:creationId xmlns:a16="http://schemas.microsoft.com/office/drawing/2014/main" id="{553470FA-9CF2-D3C4-B261-58F2879AF9C8}"/>
              </a:ext>
            </a:extLst>
          </p:cNvPr>
          <p:cNvSpPr>
            <a:spLocks noGrp="1"/>
          </p:cNvSpPr>
          <p:nvPr>
            <p:ph type="sldNum" sz="quarter" idx="5"/>
          </p:nvPr>
        </p:nvSpPr>
        <p:spPr/>
        <p:txBody>
          <a:bodyPr/>
          <a:lstStyle/>
          <a:p>
            <a:fld id="{24673D2E-3F2D-AB4F-8F1A-5BEDD47535E3}" type="slidenum">
              <a:rPr lang="fr-FR" smtClean="0"/>
              <a:t>7</a:t>
            </a:fld>
            <a:endParaRPr lang="fr-FR"/>
          </a:p>
        </p:txBody>
      </p:sp>
    </p:spTree>
    <p:extLst>
      <p:ext uri="{BB962C8B-B14F-4D97-AF65-F5344CB8AC3E}">
        <p14:creationId xmlns:p14="http://schemas.microsoft.com/office/powerpoint/2010/main" val="358443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corollaire de la surconsommation d’antibiotique est le développement des résistances</a:t>
            </a:r>
            <a:r>
              <a:rPr lang="fr-FR" baseline="0" dirty="0"/>
              <a:t> bactériennes.</a:t>
            </a:r>
          </a:p>
          <a:p>
            <a:endParaRPr lang="fr-FR" dirty="0"/>
          </a:p>
          <a:p>
            <a:r>
              <a:rPr lang="fr-FR" dirty="0"/>
              <a:t>La </a:t>
            </a:r>
            <a:r>
              <a:rPr lang="fr-FR" b="0" baseline="0" dirty="0">
                <a:solidFill>
                  <a:srgbClr val="00B050"/>
                </a:solidFill>
              </a:rPr>
              <a:t>mission nationale PRIMO </a:t>
            </a:r>
            <a:r>
              <a:rPr lang="fr-FR" dirty="0"/>
              <a:t>collecte depuis</a:t>
            </a:r>
            <a:r>
              <a:rPr lang="fr-FR" baseline="0" dirty="0"/>
              <a:t> plusieurs années les données provenant de divers laboratoires de ville à travers la France.</a:t>
            </a:r>
          </a:p>
          <a:p>
            <a:r>
              <a:rPr lang="fr-FR" baseline="0" dirty="0"/>
              <a:t>Intéressons nous aux ECBU positifs à la bactérie la plus fréquemment rencontrée dans les infections urinaires. Pour </a:t>
            </a:r>
            <a:r>
              <a:rPr lang="fr-FR" i="1" baseline="0" dirty="0"/>
              <a:t>Escherichia coli</a:t>
            </a:r>
            <a:r>
              <a:rPr lang="fr-FR" baseline="0" dirty="0"/>
              <a:t> (quelle que soit la raison ayant motivé la réalisation de l’EBCU), on observe que le taux de résistance </a:t>
            </a:r>
            <a:r>
              <a:rPr lang="fr-FR" i="0" baseline="0" dirty="0"/>
              <a:t>est plus important en EHPAD qu’en ville.</a:t>
            </a:r>
          </a:p>
          <a:p>
            <a:endParaRPr lang="fr-FR" baseline="0" dirty="0"/>
          </a:p>
          <a:p>
            <a:r>
              <a:rPr lang="fr-FR" baseline="0" dirty="0"/>
              <a:t>Il existe de fortes disparités régionales. Consultez le rapport PRIMO / les données </a:t>
            </a:r>
            <a:r>
              <a:rPr lang="fr-FR" baseline="0" dirty="0" err="1"/>
              <a:t>MedQual</a:t>
            </a:r>
            <a:r>
              <a:rPr lang="fr-FR" baseline="0" dirty="0"/>
              <a:t> ville de votre région pour en savoir plus.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31D51F47-C936-324A-A5D2-39BA3094DFF3}" type="slidenum">
              <a:rPr lang="fr-FR" smtClean="0"/>
              <a:t>8</a:t>
            </a:fld>
            <a:endParaRPr lang="fr-FR"/>
          </a:p>
        </p:txBody>
      </p:sp>
    </p:spTree>
    <p:extLst>
      <p:ext uri="{BB962C8B-B14F-4D97-AF65-F5344CB8AC3E}">
        <p14:creationId xmlns:p14="http://schemas.microsoft.com/office/powerpoint/2010/main" val="2715165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AFEA6-0AAD-E0E8-184A-05181FA39DD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C61B1F-6145-23B7-E6BE-8A9B29445E7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B95DE58-7912-0AF5-4F61-76ED67F6B447}"/>
              </a:ext>
            </a:extLst>
          </p:cNvPr>
          <p:cNvSpPr>
            <a:spLocks noGrp="1"/>
          </p:cNvSpPr>
          <p:nvPr>
            <p:ph type="body" idx="1"/>
          </p:nvPr>
        </p:nvSpPr>
        <p:spPr/>
        <p:txBody>
          <a:bodyPr/>
          <a:lstStyle/>
          <a:p>
            <a:endParaRPr lang="fr-FR" dirty="0"/>
          </a:p>
          <a:p>
            <a:r>
              <a:rPr lang="fr-FR" dirty="0"/>
              <a:t>Les résistances de </a:t>
            </a:r>
            <a:r>
              <a:rPr lang="fr-FR" dirty="0" err="1"/>
              <a:t>E.coli</a:t>
            </a:r>
            <a:r>
              <a:rPr lang="fr-FR" dirty="0"/>
              <a:t> aux fluoroquinolones sont en baisse et atteignent l’objectif de la stratégie nationale, ce qui n’est pas le cas des résistances aux C3G.</a:t>
            </a:r>
          </a:p>
          <a:p>
            <a:r>
              <a:rPr lang="fr-FR" dirty="0"/>
              <a:t>Là aussi, il existe de fortes disparités régionales et il est conseillé de consulter les données fourniers par </a:t>
            </a:r>
            <a:r>
              <a:rPr lang="fr-FR" dirty="0" err="1"/>
              <a:t>MedQual</a:t>
            </a:r>
            <a:r>
              <a:rPr lang="fr-FR" dirty="0"/>
              <a:t> ville.</a:t>
            </a:r>
          </a:p>
        </p:txBody>
      </p:sp>
      <p:sp>
        <p:nvSpPr>
          <p:cNvPr id="4" name="Espace réservé du numéro de diapositive 3">
            <a:extLst>
              <a:ext uri="{FF2B5EF4-FFF2-40B4-BE49-F238E27FC236}">
                <a16:creationId xmlns:a16="http://schemas.microsoft.com/office/drawing/2014/main" id="{EBD22339-551B-F865-E938-850DE1EF1DA8}"/>
              </a:ext>
            </a:extLst>
          </p:cNvPr>
          <p:cNvSpPr>
            <a:spLocks noGrp="1"/>
          </p:cNvSpPr>
          <p:nvPr>
            <p:ph type="sldNum" sz="quarter" idx="5"/>
          </p:nvPr>
        </p:nvSpPr>
        <p:spPr/>
        <p:txBody>
          <a:bodyPr/>
          <a:lstStyle/>
          <a:p>
            <a:fld id="{31D51F47-C936-324A-A5D2-39BA3094DFF3}" type="slidenum">
              <a:rPr lang="fr-FR" smtClean="0"/>
              <a:t>9</a:t>
            </a:fld>
            <a:endParaRPr lang="fr-FR"/>
          </a:p>
        </p:txBody>
      </p:sp>
    </p:spTree>
    <p:extLst>
      <p:ext uri="{BB962C8B-B14F-4D97-AF65-F5344CB8AC3E}">
        <p14:creationId xmlns:p14="http://schemas.microsoft.com/office/powerpoint/2010/main" val="367060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54C1C-1764-701C-47CC-50D5D294AA7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A2557C-1CA2-1091-C70A-76CADC64638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5AF6F34-AD94-52B3-46F0-B0E925CFD82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347F4D3-C1E6-0139-F3E6-8C176C5F5763}"/>
              </a:ext>
            </a:extLst>
          </p:cNvPr>
          <p:cNvSpPr>
            <a:spLocks noGrp="1"/>
          </p:cNvSpPr>
          <p:nvPr>
            <p:ph type="sldNum" sz="quarter" idx="5"/>
          </p:nvPr>
        </p:nvSpPr>
        <p:spPr/>
        <p:txBody>
          <a:bodyPr/>
          <a:lstStyle/>
          <a:p>
            <a:fld id="{31D51F47-C936-324A-A5D2-39BA3094DFF3}" type="slidenum">
              <a:rPr lang="fr-FR" smtClean="0"/>
              <a:t>10</a:t>
            </a:fld>
            <a:endParaRPr lang="fr-FR"/>
          </a:p>
        </p:txBody>
      </p:sp>
    </p:spTree>
    <p:extLst>
      <p:ext uri="{BB962C8B-B14F-4D97-AF65-F5344CB8AC3E}">
        <p14:creationId xmlns:p14="http://schemas.microsoft.com/office/powerpoint/2010/main" val="1521427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F9753-145F-A21A-BA69-2CD599D99D3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F10B8C8-CFEE-30ED-0BA3-0D4F6A6D0C1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52DF420-4A99-67BE-588D-6F7F1AA1DB5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A7C736C-11F8-67AF-081B-3EA34CB2A518}"/>
              </a:ext>
            </a:extLst>
          </p:cNvPr>
          <p:cNvSpPr>
            <a:spLocks noGrp="1"/>
          </p:cNvSpPr>
          <p:nvPr>
            <p:ph type="sldNum" sz="quarter" idx="5"/>
          </p:nvPr>
        </p:nvSpPr>
        <p:spPr/>
        <p:txBody>
          <a:bodyPr/>
          <a:lstStyle/>
          <a:p>
            <a:fld id="{31D51F47-C936-324A-A5D2-39BA3094DFF3}" type="slidenum">
              <a:rPr lang="fr-FR" smtClean="0"/>
              <a:t>11</a:t>
            </a:fld>
            <a:endParaRPr lang="fr-FR"/>
          </a:p>
        </p:txBody>
      </p:sp>
    </p:spTree>
    <p:extLst>
      <p:ext uri="{BB962C8B-B14F-4D97-AF65-F5344CB8AC3E}">
        <p14:creationId xmlns:p14="http://schemas.microsoft.com/office/powerpoint/2010/main" val="1458603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8E2CA-7C13-ECA3-A548-34B2B940361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A938D0-D740-0D4C-EA0C-E6DEC5D07BD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CDECEF-0D86-6106-A43D-0784EAF7FB2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5CAF49F-6308-AFFC-3525-F280D74A5DC0}"/>
              </a:ext>
            </a:extLst>
          </p:cNvPr>
          <p:cNvSpPr>
            <a:spLocks noGrp="1"/>
          </p:cNvSpPr>
          <p:nvPr>
            <p:ph type="sldNum" sz="quarter" idx="5"/>
          </p:nvPr>
        </p:nvSpPr>
        <p:spPr/>
        <p:txBody>
          <a:bodyPr/>
          <a:lstStyle/>
          <a:p>
            <a:fld id="{31D51F47-C936-324A-A5D2-39BA3094DFF3}" type="slidenum">
              <a:rPr lang="fr-FR" smtClean="0"/>
              <a:t>12</a:t>
            </a:fld>
            <a:endParaRPr lang="fr-FR"/>
          </a:p>
        </p:txBody>
      </p:sp>
    </p:spTree>
    <p:extLst>
      <p:ext uri="{BB962C8B-B14F-4D97-AF65-F5344CB8AC3E}">
        <p14:creationId xmlns:p14="http://schemas.microsoft.com/office/powerpoint/2010/main" val="852124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2E358A-0CA3-CCB1-2E09-AFF2D0F04DB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34C451D-CF47-D71E-077F-2B3336033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1E21ABC-C014-2A3A-7DBE-F2B2D50E1376}"/>
              </a:ext>
            </a:extLst>
          </p:cNvPr>
          <p:cNvSpPr>
            <a:spLocks noGrp="1"/>
          </p:cNvSpPr>
          <p:nvPr>
            <p:ph type="dt" sz="half" idx="10"/>
          </p:nvPr>
        </p:nvSpPr>
        <p:spPr/>
        <p:txBody>
          <a:bodyPr/>
          <a:lstStyle/>
          <a:p>
            <a:fld id="{B37D73A2-0375-4A9F-9447-0F9CC2F2B4B0}" type="datetimeFigureOut">
              <a:rPr lang="fr-FR" smtClean="0"/>
              <a:t>03/02/2026</a:t>
            </a:fld>
            <a:endParaRPr lang="fr-FR"/>
          </a:p>
        </p:txBody>
      </p:sp>
      <p:sp>
        <p:nvSpPr>
          <p:cNvPr id="5" name="Espace réservé du pied de page 4">
            <a:extLst>
              <a:ext uri="{FF2B5EF4-FFF2-40B4-BE49-F238E27FC236}">
                <a16:creationId xmlns:a16="http://schemas.microsoft.com/office/drawing/2014/main" id="{C0B8302D-F972-C0B5-FE1B-70C6D52340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94073C2-31FE-33A1-8D6D-F04D4B028FD4}"/>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3638981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465A52-3EE2-F5CA-7270-66FFA275C1A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0652C8E-A6E0-FA18-F14B-436FF509640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58792AA-4F49-D12C-037A-BF274510A52A}"/>
              </a:ext>
            </a:extLst>
          </p:cNvPr>
          <p:cNvSpPr>
            <a:spLocks noGrp="1"/>
          </p:cNvSpPr>
          <p:nvPr>
            <p:ph type="dt" sz="half" idx="10"/>
          </p:nvPr>
        </p:nvSpPr>
        <p:spPr/>
        <p:txBody>
          <a:bodyPr/>
          <a:lstStyle/>
          <a:p>
            <a:fld id="{B37D73A2-0375-4A9F-9447-0F9CC2F2B4B0}" type="datetimeFigureOut">
              <a:rPr lang="fr-FR" smtClean="0"/>
              <a:t>03/02/2026</a:t>
            </a:fld>
            <a:endParaRPr lang="fr-FR"/>
          </a:p>
        </p:txBody>
      </p:sp>
      <p:sp>
        <p:nvSpPr>
          <p:cNvPr id="5" name="Espace réservé du pied de page 4">
            <a:extLst>
              <a:ext uri="{FF2B5EF4-FFF2-40B4-BE49-F238E27FC236}">
                <a16:creationId xmlns:a16="http://schemas.microsoft.com/office/drawing/2014/main" id="{E53CF16C-56CE-687A-3453-C0C01DF551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E42C91-029D-8C12-A8D5-40E7A5F56F6C}"/>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3831333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EC1A762-500E-52F9-EEDC-431A24AE776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A2D3553-A664-F96F-F8E0-2A9CE65CECF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45E5C0B-7EDD-1DF4-05AF-656CDDDCF3D5}"/>
              </a:ext>
            </a:extLst>
          </p:cNvPr>
          <p:cNvSpPr>
            <a:spLocks noGrp="1"/>
          </p:cNvSpPr>
          <p:nvPr>
            <p:ph type="dt" sz="half" idx="10"/>
          </p:nvPr>
        </p:nvSpPr>
        <p:spPr/>
        <p:txBody>
          <a:bodyPr/>
          <a:lstStyle/>
          <a:p>
            <a:fld id="{B37D73A2-0375-4A9F-9447-0F9CC2F2B4B0}" type="datetimeFigureOut">
              <a:rPr lang="fr-FR" smtClean="0"/>
              <a:t>03/02/2026</a:t>
            </a:fld>
            <a:endParaRPr lang="fr-FR"/>
          </a:p>
        </p:txBody>
      </p:sp>
      <p:sp>
        <p:nvSpPr>
          <p:cNvPr id="5" name="Espace réservé du pied de page 4">
            <a:extLst>
              <a:ext uri="{FF2B5EF4-FFF2-40B4-BE49-F238E27FC236}">
                <a16:creationId xmlns:a16="http://schemas.microsoft.com/office/drawing/2014/main" id="{8C8C3B53-B380-81BC-4F1D-2FA25BC79C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045736-395E-C4C8-070D-2EC5346C3D2E}"/>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547858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E8F29B-77A8-C274-707B-272E7E0E70E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9A0F5E1-B1DE-D794-6F74-7B2048349AB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902907-0055-CFD5-BFDD-A096E84E2410}"/>
              </a:ext>
            </a:extLst>
          </p:cNvPr>
          <p:cNvSpPr>
            <a:spLocks noGrp="1"/>
          </p:cNvSpPr>
          <p:nvPr>
            <p:ph type="dt" sz="half" idx="10"/>
          </p:nvPr>
        </p:nvSpPr>
        <p:spPr/>
        <p:txBody>
          <a:bodyPr/>
          <a:lstStyle/>
          <a:p>
            <a:fld id="{B37D73A2-0375-4A9F-9447-0F9CC2F2B4B0}" type="datetimeFigureOut">
              <a:rPr lang="fr-FR" smtClean="0"/>
              <a:t>03/02/2026</a:t>
            </a:fld>
            <a:endParaRPr lang="fr-FR"/>
          </a:p>
        </p:txBody>
      </p:sp>
      <p:sp>
        <p:nvSpPr>
          <p:cNvPr id="5" name="Espace réservé du pied de page 4">
            <a:extLst>
              <a:ext uri="{FF2B5EF4-FFF2-40B4-BE49-F238E27FC236}">
                <a16:creationId xmlns:a16="http://schemas.microsoft.com/office/drawing/2014/main" id="{FBC92CE3-EEC8-A645-85D3-A991847470C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B965DE6-4FB6-3F67-3A82-4D3067F08DEC}"/>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308654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5DBA67-F4A5-FB78-3F5D-B12E070DDAD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AE95A3A-2E02-B797-B618-569933E848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81EC21E-3F15-D3F8-C25B-1666462A6A70}"/>
              </a:ext>
            </a:extLst>
          </p:cNvPr>
          <p:cNvSpPr>
            <a:spLocks noGrp="1"/>
          </p:cNvSpPr>
          <p:nvPr>
            <p:ph type="dt" sz="half" idx="10"/>
          </p:nvPr>
        </p:nvSpPr>
        <p:spPr/>
        <p:txBody>
          <a:bodyPr/>
          <a:lstStyle/>
          <a:p>
            <a:fld id="{B37D73A2-0375-4A9F-9447-0F9CC2F2B4B0}" type="datetimeFigureOut">
              <a:rPr lang="fr-FR" smtClean="0"/>
              <a:t>03/02/2026</a:t>
            </a:fld>
            <a:endParaRPr lang="fr-FR"/>
          </a:p>
        </p:txBody>
      </p:sp>
      <p:sp>
        <p:nvSpPr>
          <p:cNvPr id="5" name="Espace réservé du pied de page 4">
            <a:extLst>
              <a:ext uri="{FF2B5EF4-FFF2-40B4-BE49-F238E27FC236}">
                <a16:creationId xmlns:a16="http://schemas.microsoft.com/office/drawing/2014/main" id="{C7A44BB4-7F3F-AFA8-1CA2-015FE29E194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D0A12DC-A403-99BF-F323-21419604BDA7}"/>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3055674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DFEA24-95C4-16B3-5A98-D3D8B918DFC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5D4D3E2-B92D-4D44-0407-1DEA2246373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040AD26-364F-A718-BF40-FAF3142E3FE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8950128-9388-5563-1F91-6F85AECC650A}"/>
              </a:ext>
            </a:extLst>
          </p:cNvPr>
          <p:cNvSpPr>
            <a:spLocks noGrp="1"/>
          </p:cNvSpPr>
          <p:nvPr>
            <p:ph type="dt" sz="half" idx="10"/>
          </p:nvPr>
        </p:nvSpPr>
        <p:spPr/>
        <p:txBody>
          <a:bodyPr/>
          <a:lstStyle/>
          <a:p>
            <a:fld id="{B37D73A2-0375-4A9F-9447-0F9CC2F2B4B0}" type="datetimeFigureOut">
              <a:rPr lang="fr-FR" smtClean="0"/>
              <a:t>03/02/2026</a:t>
            </a:fld>
            <a:endParaRPr lang="fr-FR"/>
          </a:p>
        </p:txBody>
      </p:sp>
      <p:sp>
        <p:nvSpPr>
          <p:cNvPr id="6" name="Espace réservé du pied de page 5">
            <a:extLst>
              <a:ext uri="{FF2B5EF4-FFF2-40B4-BE49-F238E27FC236}">
                <a16:creationId xmlns:a16="http://schemas.microsoft.com/office/drawing/2014/main" id="{5C89119E-86CD-5DA2-CA8A-A15B4FFA2FF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461D2EA-378B-9BDB-2B23-172DA9F382C9}"/>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1407137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64DF10-2900-B3D5-57AA-B322F1C0F4E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4A83A40-D59C-1878-F620-DA4D7E381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D8C767-3899-9A23-2C30-9103D1F9818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E36921E-F88E-6719-014F-4A7CD40FC8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EE54F0F-BE2A-2367-F54A-22DC8E7E51B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0BDED05-EE77-20FC-62D8-BE0FC98B6DC7}"/>
              </a:ext>
            </a:extLst>
          </p:cNvPr>
          <p:cNvSpPr>
            <a:spLocks noGrp="1"/>
          </p:cNvSpPr>
          <p:nvPr>
            <p:ph type="dt" sz="half" idx="10"/>
          </p:nvPr>
        </p:nvSpPr>
        <p:spPr/>
        <p:txBody>
          <a:bodyPr/>
          <a:lstStyle/>
          <a:p>
            <a:fld id="{B37D73A2-0375-4A9F-9447-0F9CC2F2B4B0}" type="datetimeFigureOut">
              <a:rPr lang="fr-FR" smtClean="0"/>
              <a:t>03/02/2026</a:t>
            </a:fld>
            <a:endParaRPr lang="fr-FR"/>
          </a:p>
        </p:txBody>
      </p:sp>
      <p:sp>
        <p:nvSpPr>
          <p:cNvPr id="8" name="Espace réservé du pied de page 7">
            <a:extLst>
              <a:ext uri="{FF2B5EF4-FFF2-40B4-BE49-F238E27FC236}">
                <a16:creationId xmlns:a16="http://schemas.microsoft.com/office/drawing/2014/main" id="{06874DF4-9055-BC19-4580-995550DA678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CD5BC64-8403-C960-1D8D-29D93BA575F2}"/>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104616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540050-4795-3602-9C78-581D4121186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26955A4-61E5-A8CA-A39D-4A5ECF75C095}"/>
              </a:ext>
            </a:extLst>
          </p:cNvPr>
          <p:cNvSpPr>
            <a:spLocks noGrp="1"/>
          </p:cNvSpPr>
          <p:nvPr>
            <p:ph type="dt" sz="half" idx="10"/>
          </p:nvPr>
        </p:nvSpPr>
        <p:spPr/>
        <p:txBody>
          <a:bodyPr/>
          <a:lstStyle/>
          <a:p>
            <a:fld id="{B37D73A2-0375-4A9F-9447-0F9CC2F2B4B0}" type="datetimeFigureOut">
              <a:rPr lang="fr-FR" smtClean="0"/>
              <a:t>03/02/2026</a:t>
            </a:fld>
            <a:endParaRPr lang="fr-FR"/>
          </a:p>
        </p:txBody>
      </p:sp>
      <p:sp>
        <p:nvSpPr>
          <p:cNvPr id="4" name="Espace réservé du pied de page 3">
            <a:extLst>
              <a:ext uri="{FF2B5EF4-FFF2-40B4-BE49-F238E27FC236}">
                <a16:creationId xmlns:a16="http://schemas.microsoft.com/office/drawing/2014/main" id="{B9DBB834-051A-3461-9651-1350B093BCD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3A7AFE8-F897-2390-C103-1223B5F04676}"/>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2282924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0FE826A-BC42-159D-F56B-D0B11B314A1B}"/>
              </a:ext>
            </a:extLst>
          </p:cNvPr>
          <p:cNvSpPr>
            <a:spLocks noGrp="1"/>
          </p:cNvSpPr>
          <p:nvPr>
            <p:ph type="dt" sz="half" idx="10"/>
          </p:nvPr>
        </p:nvSpPr>
        <p:spPr/>
        <p:txBody>
          <a:bodyPr/>
          <a:lstStyle/>
          <a:p>
            <a:fld id="{B37D73A2-0375-4A9F-9447-0F9CC2F2B4B0}" type="datetimeFigureOut">
              <a:rPr lang="fr-FR" smtClean="0"/>
              <a:t>03/02/2026</a:t>
            </a:fld>
            <a:endParaRPr lang="fr-FR"/>
          </a:p>
        </p:txBody>
      </p:sp>
      <p:sp>
        <p:nvSpPr>
          <p:cNvPr id="3" name="Espace réservé du pied de page 2">
            <a:extLst>
              <a:ext uri="{FF2B5EF4-FFF2-40B4-BE49-F238E27FC236}">
                <a16:creationId xmlns:a16="http://schemas.microsoft.com/office/drawing/2014/main" id="{6469A752-B088-D049-35C0-22629502600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02EA4A9-8031-7F6C-0DAC-D1AB3D69B396}"/>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288611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C04790-6069-23B1-BD42-1C0A6B87F85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B867DD5-3A77-3AFA-186B-8974395404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62526C2-9D03-9979-9EDB-2AC442041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BAE4B73-0DAF-E2FF-FB74-EA8673DFCBA3}"/>
              </a:ext>
            </a:extLst>
          </p:cNvPr>
          <p:cNvSpPr>
            <a:spLocks noGrp="1"/>
          </p:cNvSpPr>
          <p:nvPr>
            <p:ph type="dt" sz="half" idx="10"/>
          </p:nvPr>
        </p:nvSpPr>
        <p:spPr/>
        <p:txBody>
          <a:bodyPr/>
          <a:lstStyle/>
          <a:p>
            <a:fld id="{B37D73A2-0375-4A9F-9447-0F9CC2F2B4B0}" type="datetimeFigureOut">
              <a:rPr lang="fr-FR" smtClean="0"/>
              <a:t>03/02/2026</a:t>
            </a:fld>
            <a:endParaRPr lang="fr-FR"/>
          </a:p>
        </p:txBody>
      </p:sp>
      <p:sp>
        <p:nvSpPr>
          <p:cNvPr id="6" name="Espace réservé du pied de page 5">
            <a:extLst>
              <a:ext uri="{FF2B5EF4-FFF2-40B4-BE49-F238E27FC236}">
                <a16:creationId xmlns:a16="http://schemas.microsoft.com/office/drawing/2014/main" id="{134A7E06-A5C8-215A-731B-72C87176863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3EA37B7-C1D0-5B63-3B57-4C997B1D098C}"/>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2131783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2E6344-9497-D22A-9E8D-6F5D959A7AD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C616010-522F-4C5A-FDD8-379C8CB7F2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E28A922-0A40-AE94-E0C7-43E56EA920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EB2969D-A067-4F49-A9EC-C1199ABF5B26}"/>
              </a:ext>
            </a:extLst>
          </p:cNvPr>
          <p:cNvSpPr>
            <a:spLocks noGrp="1"/>
          </p:cNvSpPr>
          <p:nvPr>
            <p:ph type="dt" sz="half" idx="10"/>
          </p:nvPr>
        </p:nvSpPr>
        <p:spPr/>
        <p:txBody>
          <a:bodyPr/>
          <a:lstStyle/>
          <a:p>
            <a:fld id="{B37D73A2-0375-4A9F-9447-0F9CC2F2B4B0}" type="datetimeFigureOut">
              <a:rPr lang="fr-FR" smtClean="0"/>
              <a:t>03/02/2026</a:t>
            </a:fld>
            <a:endParaRPr lang="fr-FR"/>
          </a:p>
        </p:txBody>
      </p:sp>
      <p:sp>
        <p:nvSpPr>
          <p:cNvPr id="6" name="Espace réservé du pied de page 5">
            <a:extLst>
              <a:ext uri="{FF2B5EF4-FFF2-40B4-BE49-F238E27FC236}">
                <a16:creationId xmlns:a16="http://schemas.microsoft.com/office/drawing/2014/main" id="{86231A10-F6E1-B37C-43FE-670CCFAB04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80C0E94-C74B-7A2F-5A0C-0BCC0AB72B53}"/>
              </a:ext>
            </a:extLst>
          </p:cNvPr>
          <p:cNvSpPr>
            <a:spLocks noGrp="1"/>
          </p:cNvSpPr>
          <p:nvPr>
            <p:ph type="sldNum" sz="quarter" idx="12"/>
          </p:nvPr>
        </p:nvSpPr>
        <p:spPr/>
        <p:txBody>
          <a:bodyPr/>
          <a:lstStyle/>
          <a:p>
            <a:fld id="{C947973A-DF79-4D0A-9FF0-F1CD5C8A4178}" type="slidenum">
              <a:rPr lang="fr-FR" smtClean="0"/>
              <a:t>‹N°›</a:t>
            </a:fld>
            <a:endParaRPr lang="fr-FR"/>
          </a:p>
        </p:txBody>
      </p:sp>
    </p:spTree>
    <p:extLst>
      <p:ext uri="{BB962C8B-B14F-4D97-AF65-F5344CB8AC3E}">
        <p14:creationId xmlns:p14="http://schemas.microsoft.com/office/powerpoint/2010/main" val="86440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CE1F8A7-8A28-1D12-987D-C6EE27EAD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A890F76-B2F1-B075-4973-3DD0CC0823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A15496-DA04-C5C7-0900-FB4470D65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D73A2-0375-4A9F-9447-0F9CC2F2B4B0}" type="datetimeFigureOut">
              <a:rPr lang="fr-FR" smtClean="0"/>
              <a:t>03/02/2026</a:t>
            </a:fld>
            <a:endParaRPr lang="fr-FR"/>
          </a:p>
        </p:txBody>
      </p:sp>
      <p:sp>
        <p:nvSpPr>
          <p:cNvPr id="5" name="Espace réservé du pied de page 4">
            <a:extLst>
              <a:ext uri="{FF2B5EF4-FFF2-40B4-BE49-F238E27FC236}">
                <a16:creationId xmlns:a16="http://schemas.microsoft.com/office/drawing/2014/main" id="{27EAF90C-82D2-D57A-9278-40A099F02E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82CD154-9C02-F06E-E5F6-44F9876C6E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7973A-DF79-4D0A-9FF0-F1CD5C8A4178}" type="slidenum">
              <a:rPr lang="fr-FR" smtClean="0"/>
              <a:t>‹N°›</a:t>
            </a:fld>
            <a:endParaRPr lang="fr-FR"/>
          </a:p>
        </p:txBody>
      </p:sp>
    </p:spTree>
    <p:extLst>
      <p:ext uri="{BB962C8B-B14F-4D97-AF65-F5344CB8AC3E}">
        <p14:creationId xmlns:p14="http://schemas.microsoft.com/office/powerpoint/2010/main" val="1096856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santepubliquefrance.fr/content/download/738502/4738627?version=1"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bulletins-officiels.social.gouv.fr/sites/textes-officiels/files/2025-11/SFHP2529985J.pdf" TargetMode="External"/><Relationship Id="rId3" Type="http://schemas.openxmlformats.org/officeDocument/2006/relationships/hyperlink" Target="https://www.santepubliquefrance.fr/content/download/738502/4738627?version=1" TargetMode="External"/><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hyperlink" Target="https://antibioresistance.fr/images/PCI/SURVEILLANCE/Rapport_surveillance_conso_PHA_ESMS_2022_2023.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png"/><Relationship Id="rId7" Type="http://schemas.openxmlformats.org/officeDocument/2006/relationships/image" Target="../media/image33.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png"/><Relationship Id="rId4" Type="http://schemas.openxmlformats.org/officeDocument/2006/relationships/image" Target="../media/image30.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missionprimo.shinyapps.io/DV-PRIM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missionprimo.shinyapps.io/DV-PRIMO/"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medqualville.antibioresistance.f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hyperlink" Target="https://medqualville.antibioresistance.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o, Police&#10;&#10;Le contenu généré par l’IA peut être incorrect.">
            <a:extLst>
              <a:ext uri="{FF2B5EF4-FFF2-40B4-BE49-F238E27FC236}">
                <a16:creationId xmlns:a16="http://schemas.microsoft.com/office/drawing/2014/main" id="{8C52F968-0B0F-0735-9AC6-0A7C331BD7BE}"/>
              </a:ext>
            </a:extLst>
          </p:cNvPr>
          <p:cNvPicPr>
            <a:picLocks noChangeAspect="1"/>
          </p:cNvPicPr>
          <p:nvPr/>
        </p:nvPicPr>
        <p:blipFill>
          <a:blip r:embed="rId2" cstate="print">
            <a:extLst>
              <a:ext uri="{28A0092B-C50C-407E-A947-70E740481C1C}">
                <a14:useLocalDpi xmlns:a14="http://schemas.microsoft.com/office/drawing/2010/main" val="0"/>
              </a:ext>
            </a:extLst>
          </a:blip>
          <a:srcRect t="12"/>
          <a:stretch>
            <a:fillRect/>
          </a:stretch>
        </p:blipFill>
        <p:spPr>
          <a:xfrm>
            <a:off x="952" y="1571"/>
            <a:ext cx="12190107" cy="6856141"/>
          </a:xfrm>
          <a:prstGeom prst="rect">
            <a:avLst/>
          </a:prstGeom>
        </p:spPr>
      </p:pic>
      <p:sp>
        <p:nvSpPr>
          <p:cNvPr id="3" name="Rectangle 2">
            <a:extLst>
              <a:ext uri="{FF2B5EF4-FFF2-40B4-BE49-F238E27FC236}">
                <a16:creationId xmlns:a16="http://schemas.microsoft.com/office/drawing/2014/main" id="{77A8AE19-671E-A481-E5F0-33BB871A6FB5}"/>
              </a:ext>
            </a:extLst>
          </p:cNvPr>
          <p:cNvSpPr/>
          <p:nvPr/>
        </p:nvSpPr>
        <p:spPr>
          <a:xfrm>
            <a:off x="3639493" y="3730028"/>
            <a:ext cx="4789283" cy="2136618"/>
          </a:xfrm>
          <a:prstGeom prst="rect">
            <a:avLst/>
          </a:prstGeom>
          <a:solidFill>
            <a:srgbClr val="E8EB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A0DC2AE6-6360-6761-C934-61B005EB8D19}"/>
              </a:ext>
            </a:extLst>
          </p:cNvPr>
          <p:cNvSpPr txBox="1"/>
          <p:nvPr/>
        </p:nvSpPr>
        <p:spPr>
          <a:xfrm>
            <a:off x="4140451" y="3970232"/>
            <a:ext cx="3911098" cy="1077218"/>
          </a:xfrm>
          <a:prstGeom prst="rect">
            <a:avLst/>
          </a:prstGeom>
          <a:noFill/>
        </p:spPr>
        <p:txBody>
          <a:bodyPr wrap="square" rtlCol="0">
            <a:spAutoFit/>
          </a:bodyPr>
          <a:lstStyle/>
          <a:p>
            <a:pPr algn="ctr"/>
            <a:r>
              <a:rPr lang="fr-FR" sz="3200" dirty="0">
                <a:solidFill>
                  <a:srgbClr val="1E3D7D"/>
                </a:solidFill>
                <a:latin typeface="Aptos" panose="020B0004020202020204" pitchFamily="34" charset="0"/>
              </a:rPr>
              <a:t>Présentation du programme</a:t>
            </a:r>
          </a:p>
        </p:txBody>
      </p:sp>
    </p:spTree>
    <p:extLst>
      <p:ext uri="{BB962C8B-B14F-4D97-AF65-F5344CB8AC3E}">
        <p14:creationId xmlns:p14="http://schemas.microsoft.com/office/powerpoint/2010/main" val="1101784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8D300-B15D-F886-D59F-4E642A08C5E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31CB921-6FC2-75DD-C12A-89BC55D7EDD5}"/>
              </a:ext>
            </a:extLst>
          </p:cNvPr>
          <p:cNvSpPr/>
          <p:nvPr/>
        </p:nvSpPr>
        <p:spPr>
          <a:xfrm>
            <a:off x="6042844" y="-36675"/>
            <a:ext cx="6148579"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091"/>
          </a:p>
        </p:txBody>
      </p:sp>
      <p:sp>
        <p:nvSpPr>
          <p:cNvPr id="4" name="object 4">
            <a:extLst>
              <a:ext uri="{FF2B5EF4-FFF2-40B4-BE49-F238E27FC236}">
                <a16:creationId xmlns:a16="http://schemas.microsoft.com/office/drawing/2014/main" id="{38E01BF1-D2EB-34EE-376E-19888CACEDC5}"/>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091"/>
          </a:p>
        </p:txBody>
      </p:sp>
      <p:sp>
        <p:nvSpPr>
          <p:cNvPr id="5" name="Rectangle : coins arrondis 4">
            <a:extLst>
              <a:ext uri="{FF2B5EF4-FFF2-40B4-BE49-F238E27FC236}">
                <a16:creationId xmlns:a16="http://schemas.microsoft.com/office/drawing/2014/main" id="{7E6F9544-30AE-93C9-FF1A-66E373E7738F}"/>
              </a:ext>
            </a:extLst>
          </p:cNvPr>
          <p:cNvSpPr/>
          <p:nvPr/>
        </p:nvSpPr>
        <p:spPr>
          <a:xfrm>
            <a:off x="945675" y="285036"/>
            <a:ext cx="10067006" cy="80864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object 6">
            <a:extLst>
              <a:ext uri="{FF2B5EF4-FFF2-40B4-BE49-F238E27FC236}">
                <a16:creationId xmlns:a16="http://schemas.microsoft.com/office/drawing/2014/main" id="{1B83ED20-2212-3E82-A79C-75FCB28E7EB7}"/>
              </a:ext>
            </a:extLst>
          </p:cNvPr>
          <p:cNvSpPr txBox="1">
            <a:spLocks/>
          </p:cNvSpPr>
          <p:nvPr/>
        </p:nvSpPr>
        <p:spPr>
          <a:xfrm>
            <a:off x="945675" y="418814"/>
            <a:ext cx="10067006"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solidFill>
                  <a:srgbClr val="14387F"/>
                </a:solidFill>
              </a:rPr>
              <a:t>Vaccination grippe/COVID19 en EHPAD</a:t>
            </a:r>
            <a:endParaRPr lang="fr-FR" sz="3200" dirty="0"/>
          </a:p>
        </p:txBody>
      </p:sp>
      <p:sp>
        <p:nvSpPr>
          <p:cNvPr id="8" name="Espace réservé du contenu 2">
            <a:extLst>
              <a:ext uri="{FF2B5EF4-FFF2-40B4-BE49-F238E27FC236}">
                <a16:creationId xmlns:a16="http://schemas.microsoft.com/office/drawing/2014/main" id="{B58C9CB3-2018-DF59-C194-32B2C884C997}"/>
              </a:ext>
            </a:extLst>
          </p:cNvPr>
          <p:cNvSpPr>
            <a:spLocks noGrp="1"/>
          </p:cNvSpPr>
          <p:nvPr>
            <p:ph idx="1"/>
          </p:nvPr>
        </p:nvSpPr>
        <p:spPr>
          <a:xfrm>
            <a:off x="419970" y="1343027"/>
            <a:ext cx="5340554" cy="732007"/>
          </a:xfrm>
        </p:spPr>
        <p:txBody>
          <a:bodyPr>
            <a:noAutofit/>
          </a:bodyPr>
          <a:lstStyle/>
          <a:p>
            <a:pPr marL="0" indent="0">
              <a:lnSpc>
                <a:spcPct val="100000"/>
              </a:lnSpc>
              <a:spcBef>
                <a:spcPts val="0"/>
              </a:spcBef>
              <a:spcAft>
                <a:spcPts val="400"/>
              </a:spcAft>
              <a:buNone/>
            </a:pPr>
            <a:r>
              <a:rPr lang="fr-FR" sz="1866" u="sng" dirty="0">
                <a:solidFill>
                  <a:srgbClr val="14387F"/>
                </a:solidFill>
                <a:latin typeface="Aptos" panose="020B0004020202020204" pitchFamily="34" charset="0"/>
              </a:rPr>
              <a:t>Couverture vaccinale saison 2024-2025</a:t>
            </a:r>
          </a:p>
          <a:p>
            <a:pPr marL="0" indent="0">
              <a:lnSpc>
                <a:spcPct val="100000"/>
              </a:lnSpc>
              <a:spcBef>
                <a:spcPts val="0"/>
              </a:spcBef>
              <a:buNone/>
            </a:pPr>
            <a:r>
              <a:rPr lang="fr-FR" sz="1333" dirty="0">
                <a:solidFill>
                  <a:srgbClr val="14387F"/>
                </a:solidFill>
                <a:latin typeface="Aptos" panose="020B0004020202020204" pitchFamily="34" charset="0"/>
              </a:rPr>
              <a:t>2435 et 2630 EHPAD répondants respectivement pour COVID19 et grippe (soit 35% des EHPAD français)</a:t>
            </a:r>
          </a:p>
          <a:p>
            <a:pPr marL="0" indent="0">
              <a:lnSpc>
                <a:spcPct val="100000"/>
              </a:lnSpc>
              <a:spcBef>
                <a:spcPts val="0"/>
              </a:spcBef>
              <a:buNone/>
            </a:pPr>
            <a:endParaRPr lang="fr-FR" sz="1866" u="sng" dirty="0">
              <a:solidFill>
                <a:srgbClr val="14387F"/>
              </a:solidFill>
              <a:latin typeface="Aptos" panose="020B0004020202020204" pitchFamily="34" charset="0"/>
            </a:endParaRPr>
          </a:p>
          <a:p>
            <a:pPr marL="0" indent="0">
              <a:lnSpc>
                <a:spcPct val="100000"/>
              </a:lnSpc>
              <a:spcBef>
                <a:spcPts val="0"/>
              </a:spcBef>
              <a:buNone/>
            </a:pPr>
            <a:endParaRPr lang="fr-FR" sz="1866" i="1" u="sng" dirty="0">
              <a:solidFill>
                <a:srgbClr val="14387F"/>
              </a:solidFill>
              <a:latin typeface="Aptos" panose="020B0004020202020204" pitchFamily="34" charset="0"/>
              <a:sym typeface="Wingdings" panose="05000000000000000000" pitchFamily="2" charset="2"/>
            </a:endParaRPr>
          </a:p>
        </p:txBody>
      </p:sp>
      <p:graphicFrame>
        <p:nvGraphicFramePr>
          <p:cNvPr id="23" name="Tableau 22">
            <a:extLst>
              <a:ext uri="{FF2B5EF4-FFF2-40B4-BE49-F238E27FC236}">
                <a16:creationId xmlns:a16="http://schemas.microsoft.com/office/drawing/2014/main" id="{323B8007-CD8D-373E-8CF0-518DF8706862}"/>
              </a:ext>
            </a:extLst>
          </p:cNvPr>
          <p:cNvGraphicFramePr>
            <a:graphicFrameLocks noGrp="1"/>
          </p:cNvGraphicFramePr>
          <p:nvPr/>
        </p:nvGraphicFramePr>
        <p:xfrm>
          <a:off x="419970" y="2444986"/>
          <a:ext cx="5235309" cy="1658771"/>
        </p:xfrm>
        <a:graphic>
          <a:graphicData uri="http://schemas.openxmlformats.org/drawingml/2006/table">
            <a:tbl>
              <a:tblPr firstRow="1" bandRow="1">
                <a:tableStyleId>{5C22544A-7EE6-4342-B048-85BDC9FD1C3A}</a:tableStyleId>
              </a:tblPr>
              <a:tblGrid>
                <a:gridCol w="1745103">
                  <a:extLst>
                    <a:ext uri="{9D8B030D-6E8A-4147-A177-3AD203B41FA5}">
                      <a16:colId xmlns:a16="http://schemas.microsoft.com/office/drawing/2014/main" val="42023231"/>
                    </a:ext>
                  </a:extLst>
                </a:gridCol>
                <a:gridCol w="1745103">
                  <a:extLst>
                    <a:ext uri="{9D8B030D-6E8A-4147-A177-3AD203B41FA5}">
                      <a16:colId xmlns:a16="http://schemas.microsoft.com/office/drawing/2014/main" val="2189899056"/>
                    </a:ext>
                  </a:extLst>
                </a:gridCol>
                <a:gridCol w="1745103">
                  <a:extLst>
                    <a:ext uri="{9D8B030D-6E8A-4147-A177-3AD203B41FA5}">
                      <a16:colId xmlns:a16="http://schemas.microsoft.com/office/drawing/2014/main" val="3806600874"/>
                    </a:ext>
                  </a:extLst>
                </a:gridCol>
              </a:tblGrid>
              <a:tr h="589189">
                <a:tc>
                  <a:txBody>
                    <a:bodyPr/>
                    <a:lstStyle/>
                    <a:p>
                      <a:pPr algn="l">
                        <a:lnSpc>
                          <a:spcPct val="100000"/>
                        </a:lnSpc>
                      </a:pPr>
                      <a:r>
                        <a:rPr lang="fr-FR" sz="1900" b="1" dirty="0">
                          <a:solidFill>
                            <a:srgbClr val="153A83"/>
                          </a:solidFill>
                          <a:latin typeface="Aptos" panose="020B0004020202020204" pitchFamily="34" charset="0"/>
                        </a:rPr>
                        <a:t>GRIPPE</a:t>
                      </a:r>
                    </a:p>
                    <a:p>
                      <a:pPr algn="l">
                        <a:lnSpc>
                          <a:spcPct val="100000"/>
                        </a:lnSpc>
                      </a:pPr>
                      <a:endParaRPr lang="fr-FR" sz="1600" b="1" dirty="0">
                        <a:solidFill>
                          <a:srgbClr val="153A83"/>
                        </a:solidFill>
                        <a:latin typeface="Aptos" panose="020B0004020202020204" pitchFamily="34" charset="0"/>
                      </a:endParaRPr>
                    </a:p>
                  </a:txBody>
                  <a:tcPr marL="60951" marR="60951" marT="30475" marB="30475">
                    <a:lnB w="12700" cap="flat" cmpd="sng" algn="ctr">
                      <a:solidFill>
                        <a:srgbClr val="F69F14"/>
                      </a:solidFill>
                      <a:prstDash val="solid"/>
                      <a:round/>
                      <a:headEnd type="none" w="med" len="med"/>
                      <a:tailEnd type="none" w="med" len="med"/>
                    </a:lnB>
                    <a:solidFill>
                      <a:schemeClr val="bg1"/>
                    </a:solidFill>
                  </a:tcPr>
                </a:tc>
                <a:tc>
                  <a:txBody>
                    <a:bodyPr/>
                    <a:lstStyle/>
                    <a:p>
                      <a:pPr algn="ctr">
                        <a:lnSpc>
                          <a:spcPct val="100000"/>
                        </a:lnSpc>
                      </a:pPr>
                      <a:r>
                        <a:rPr lang="fr-FR" sz="1600" b="0" dirty="0">
                          <a:latin typeface="Aptos" panose="020B0004020202020204" pitchFamily="34" charset="0"/>
                        </a:rPr>
                        <a:t>Résidents</a:t>
                      </a:r>
                    </a:p>
                  </a:txBody>
                  <a:tcPr marL="60951" marR="60951" marT="30475" marB="30475" anchor="ctr">
                    <a:lnB w="12700" cap="flat" cmpd="sng" algn="ctr">
                      <a:solidFill>
                        <a:srgbClr val="F69F14"/>
                      </a:solidFill>
                      <a:prstDash val="solid"/>
                      <a:round/>
                      <a:headEnd type="none" w="med" len="med"/>
                      <a:tailEnd type="none" w="med" len="med"/>
                    </a:lnB>
                    <a:solidFill>
                      <a:srgbClr val="F69F14"/>
                    </a:solidFill>
                  </a:tcPr>
                </a:tc>
                <a:tc>
                  <a:txBody>
                    <a:bodyPr/>
                    <a:lstStyle/>
                    <a:p>
                      <a:pPr algn="ctr">
                        <a:lnSpc>
                          <a:spcPct val="100000"/>
                        </a:lnSpc>
                      </a:pPr>
                      <a:r>
                        <a:rPr lang="fr-FR" sz="1600" b="0" dirty="0">
                          <a:latin typeface="Aptos" panose="020B0004020202020204" pitchFamily="34" charset="0"/>
                        </a:rPr>
                        <a:t>Professionnels</a:t>
                      </a:r>
                    </a:p>
                  </a:txBody>
                  <a:tcPr marL="60951" marR="60951" marT="30475" marB="30475" anchor="ctr">
                    <a:lnB w="12700" cap="flat" cmpd="sng" algn="ctr">
                      <a:solidFill>
                        <a:srgbClr val="F69F14"/>
                      </a:solidFill>
                      <a:prstDash val="solid"/>
                      <a:round/>
                      <a:headEnd type="none" w="med" len="med"/>
                      <a:tailEnd type="none" w="med" len="med"/>
                    </a:lnB>
                    <a:solidFill>
                      <a:srgbClr val="F69F14"/>
                    </a:solidFill>
                  </a:tcPr>
                </a:tc>
                <a:extLst>
                  <a:ext uri="{0D108BD9-81ED-4DB2-BD59-A6C34878D82A}">
                    <a16:rowId xmlns:a16="http://schemas.microsoft.com/office/drawing/2014/main" val="4001163771"/>
                  </a:ext>
                </a:extLst>
              </a:tr>
              <a:tr h="391481">
                <a:tc>
                  <a:txBody>
                    <a:bodyPr/>
                    <a:lstStyle/>
                    <a:p>
                      <a:pPr>
                        <a:lnSpc>
                          <a:spcPct val="150000"/>
                        </a:lnSpc>
                      </a:pPr>
                      <a:r>
                        <a:rPr lang="fr-FR" sz="1600" b="1" dirty="0">
                          <a:solidFill>
                            <a:srgbClr val="153A83"/>
                          </a:solidFill>
                          <a:latin typeface="Aptos" panose="020B0004020202020204" pitchFamily="34" charset="0"/>
                        </a:rPr>
                        <a:t>EHPAD</a:t>
                      </a:r>
                    </a:p>
                  </a:txBody>
                  <a:tcPr marL="60951" marR="60951" marT="30475" marB="30475">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1600" b="1" dirty="0">
                          <a:solidFill>
                            <a:srgbClr val="153A83"/>
                          </a:solidFill>
                          <a:latin typeface="Aptos" panose="020B0004020202020204" pitchFamily="34" charset="0"/>
                        </a:rPr>
                        <a:t>82,7%</a:t>
                      </a:r>
                    </a:p>
                  </a:txBody>
                  <a:tcPr marL="60951" marR="60951" marT="30475" marB="30475">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1600" b="1" dirty="0">
                          <a:solidFill>
                            <a:srgbClr val="153A83"/>
                          </a:solidFill>
                          <a:latin typeface="Aptos" panose="020B0004020202020204" pitchFamily="34" charset="0"/>
                        </a:rPr>
                        <a:t>21%</a:t>
                      </a:r>
                    </a:p>
                  </a:txBody>
                  <a:tcPr marL="60951" marR="60951" marT="30475" marB="30475">
                    <a:lnT w="12700" cap="flat" cmpd="sng" algn="ctr">
                      <a:solidFill>
                        <a:srgbClr val="F69F14"/>
                      </a:solidFill>
                      <a:prstDash val="solid"/>
                      <a:round/>
                      <a:headEnd type="none" w="med" len="med"/>
                      <a:tailEnd type="none" w="med" len="med"/>
                    </a:lnT>
                    <a:solidFill>
                      <a:schemeClr val="bg1"/>
                    </a:solidFill>
                  </a:tcPr>
                </a:tc>
                <a:extLst>
                  <a:ext uri="{0D108BD9-81ED-4DB2-BD59-A6C34878D82A}">
                    <a16:rowId xmlns:a16="http://schemas.microsoft.com/office/drawing/2014/main" val="3245484700"/>
                  </a:ext>
                </a:extLst>
              </a:tr>
              <a:tr h="336413">
                <a:tc>
                  <a:txBody>
                    <a:bodyPr/>
                    <a:lstStyle/>
                    <a:p>
                      <a:pPr>
                        <a:lnSpc>
                          <a:spcPct val="150000"/>
                        </a:lnSpc>
                      </a:pPr>
                      <a:r>
                        <a:rPr lang="fr-FR" sz="1300" b="0" dirty="0">
                          <a:solidFill>
                            <a:srgbClr val="153A83"/>
                          </a:solidFill>
                          <a:latin typeface="Aptos" panose="020B0004020202020204" pitchFamily="34" charset="0"/>
                        </a:rPr>
                        <a:t>EHPA </a:t>
                      </a:r>
                      <a:r>
                        <a:rPr lang="fr-FR" sz="1300" b="0" baseline="30000" dirty="0">
                          <a:solidFill>
                            <a:srgbClr val="153A83"/>
                          </a:solidFill>
                          <a:latin typeface="Aptos" panose="020B0004020202020204" pitchFamily="34" charset="0"/>
                        </a:rPr>
                        <a:t>(1) </a:t>
                      </a:r>
                      <a:r>
                        <a:rPr lang="fr-FR" sz="1300" b="0" dirty="0">
                          <a:solidFill>
                            <a:srgbClr val="153A83"/>
                          </a:solidFill>
                          <a:latin typeface="Aptos" panose="020B0004020202020204" pitchFamily="34" charset="0"/>
                        </a:rPr>
                        <a:t> hors EHPAD</a:t>
                      </a:r>
                    </a:p>
                  </a:txBody>
                  <a:tcPr marL="60951" marR="60951" marT="30475" marB="30475">
                    <a:solidFill>
                      <a:schemeClr val="bg1"/>
                    </a:solidFill>
                  </a:tcPr>
                </a:tc>
                <a:tc>
                  <a:txBody>
                    <a:bodyPr/>
                    <a:lstStyle/>
                    <a:p>
                      <a:pPr algn="ctr">
                        <a:lnSpc>
                          <a:spcPct val="150000"/>
                        </a:lnSpc>
                      </a:pPr>
                      <a:r>
                        <a:rPr lang="fr-FR" sz="1300" b="0" dirty="0">
                          <a:solidFill>
                            <a:srgbClr val="153A83"/>
                          </a:solidFill>
                          <a:latin typeface="Aptos" panose="020B0004020202020204" pitchFamily="34" charset="0"/>
                        </a:rPr>
                        <a:t>63%</a:t>
                      </a:r>
                    </a:p>
                  </a:txBody>
                  <a:tcPr marL="60951" marR="60951" marT="30475" marB="30475">
                    <a:solidFill>
                      <a:schemeClr val="bg1"/>
                    </a:solidFill>
                  </a:tcPr>
                </a:tc>
                <a:tc>
                  <a:txBody>
                    <a:bodyPr/>
                    <a:lstStyle/>
                    <a:p>
                      <a:pPr algn="ctr">
                        <a:lnSpc>
                          <a:spcPct val="150000"/>
                        </a:lnSpc>
                      </a:pPr>
                      <a:r>
                        <a:rPr lang="fr-FR" sz="1300" b="0" dirty="0">
                          <a:solidFill>
                            <a:srgbClr val="153A83"/>
                          </a:solidFill>
                          <a:latin typeface="Aptos" panose="020B0004020202020204" pitchFamily="34" charset="0"/>
                        </a:rPr>
                        <a:t>17%</a:t>
                      </a:r>
                    </a:p>
                  </a:txBody>
                  <a:tcPr marL="60951" marR="60951" marT="30475" marB="30475">
                    <a:solidFill>
                      <a:schemeClr val="bg1"/>
                    </a:solidFill>
                  </a:tcPr>
                </a:tc>
                <a:extLst>
                  <a:ext uri="{0D108BD9-81ED-4DB2-BD59-A6C34878D82A}">
                    <a16:rowId xmlns:a16="http://schemas.microsoft.com/office/drawing/2014/main" val="2577300931"/>
                  </a:ext>
                </a:extLst>
              </a:tr>
              <a:tr h="336413">
                <a:tc>
                  <a:txBody>
                    <a:bodyPr/>
                    <a:lstStyle/>
                    <a:p>
                      <a:pPr>
                        <a:lnSpc>
                          <a:spcPct val="150000"/>
                        </a:lnSpc>
                      </a:pPr>
                      <a:r>
                        <a:rPr lang="fr-FR" sz="1300" b="0" dirty="0">
                          <a:solidFill>
                            <a:srgbClr val="153A83"/>
                          </a:solidFill>
                          <a:latin typeface="Aptos" panose="020B0004020202020204" pitchFamily="34" charset="0"/>
                        </a:rPr>
                        <a:t>EHPH </a:t>
                      </a:r>
                      <a:r>
                        <a:rPr lang="fr-FR" sz="1300" b="0" baseline="30000" dirty="0">
                          <a:solidFill>
                            <a:srgbClr val="153A83"/>
                          </a:solidFill>
                          <a:latin typeface="Aptos" panose="020B0004020202020204" pitchFamily="34" charset="0"/>
                        </a:rPr>
                        <a:t>(2)</a:t>
                      </a:r>
                      <a:endParaRPr lang="fr-FR" sz="1300" b="0" dirty="0">
                        <a:solidFill>
                          <a:srgbClr val="153A83"/>
                        </a:solidFill>
                        <a:latin typeface="Aptos" panose="020B0004020202020204" pitchFamily="34" charset="0"/>
                      </a:endParaRPr>
                    </a:p>
                  </a:txBody>
                  <a:tcPr marL="60951" marR="60951" marT="30475" marB="30475">
                    <a:solidFill>
                      <a:schemeClr val="bg1"/>
                    </a:solidFill>
                  </a:tcPr>
                </a:tc>
                <a:tc>
                  <a:txBody>
                    <a:bodyPr/>
                    <a:lstStyle/>
                    <a:p>
                      <a:pPr algn="ctr">
                        <a:lnSpc>
                          <a:spcPct val="150000"/>
                        </a:lnSpc>
                      </a:pPr>
                      <a:r>
                        <a:rPr lang="fr-FR" sz="1300" b="0" dirty="0">
                          <a:solidFill>
                            <a:srgbClr val="153A83"/>
                          </a:solidFill>
                          <a:latin typeface="Aptos" panose="020B0004020202020204" pitchFamily="34" charset="0"/>
                        </a:rPr>
                        <a:t>68,3%</a:t>
                      </a:r>
                    </a:p>
                  </a:txBody>
                  <a:tcPr marL="60951" marR="60951" marT="30475" marB="30475">
                    <a:solidFill>
                      <a:schemeClr val="bg1"/>
                    </a:solidFill>
                  </a:tcPr>
                </a:tc>
                <a:tc>
                  <a:txBody>
                    <a:bodyPr/>
                    <a:lstStyle/>
                    <a:p>
                      <a:pPr algn="ctr">
                        <a:lnSpc>
                          <a:spcPct val="150000"/>
                        </a:lnSpc>
                      </a:pPr>
                      <a:r>
                        <a:rPr lang="fr-FR" sz="1300" b="0" dirty="0">
                          <a:solidFill>
                            <a:srgbClr val="153A83"/>
                          </a:solidFill>
                          <a:latin typeface="Aptos" panose="020B0004020202020204" pitchFamily="34" charset="0"/>
                        </a:rPr>
                        <a:t>13%</a:t>
                      </a:r>
                    </a:p>
                  </a:txBody>
                  <a:tcPr marL="60951" marR="60951" marT="30475" marB="30475">
                    <a:solidFill>
                      <a:schemeClr val="bg1"/>
                    </a:solidFill>
                  </a:tcPr>
                </a:tc>
                <a:extLst>
                  <a:ext uri="{0D108BD9-81ED-4DB2-BD59-A6C34878D82A}">
                    <a16:rowId xmlns:a16="http://schemas.microsoft.com/office/drawing/2014/main" val="3522956049"/>
                  </a:ext>
                </a:extLst>
              </a:tr>
            </a:tbl>
          </a:graphicData>
        </a:graphic>
      </p:graphicFrame>
      <p:pic>
        <p:nvPicPr>
          <p:cNvPr id="24" name="Image 23">
            <a:extLst>
              <a:ext uri="{FF2B5EF4-FFF2-40B4-BE49-F238E27FC236}">
                <a16:creationId xmlns:a16="http://schemas.microsoft.com/office/drawing/2014/main" id="{84BEBEDF-F478-ED5B-C27B-E64B98AB6212}"/>
              </a:ext>
            </a:extLst>
          </p:cNvPr>
          <p:cNvPicPr>
            <a:picLocks noChangeAspect="1"/>
          </p:cNvPicPr>
          <p:nvPr/>
        </p:nvPicPr>
        <p:blipFill>
          <a:blip r:embed="rId3"/>
          <a:stretch>
            <a:fillRect/>
          </a:stretch>
        </p:blipFill>
        <p:spPr>
          <a:xfrm>
            <a:off x="6831415" y="3160888"/>
            <a:ext cx="1322273" cy="1303678"/>
          </a:xfrm>
          <a:prstGeom prst="rect">
            <a:avLst/>
          </a:prstGeom>
        </p:spPr>
      </p:pic>
      <p:sp>
        <p:nvSpPr>
          <p:cNvPr id="25" name="Rectangle : coins arrondis 24">
            <a:extLst>
              <a:ext uri="{FF2B5EF4-FFF2-40B4-BE49-F238E27FC236}">
                <a16:creationId xmlns:a16="http://schemas.microsoft.com/office/drawing/2014/main" id="{0A149087-EE72-3ED8-D5AA-91E2FAC470D2}"/>
              </a:ext>
            </a:extLst>
          </p:cNvPr>
          <p:cNvSpPr/>
          <p:nvPr/>
        </p:nvSpPr>
        <p:spPr>
          <a:xfrm>
            <a:off x="8440253" y="3449121"/>
            <a:ext cx="3103792" cy="732758"/>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153A83"/>
                </a:solidFill>
                <a:latin typeface="Aptos" panose="020B0004020202020204" pitchFamily="34" charset="0"/>
              </a:rPr>
              <a:t>Vaccination </a:t>
            </a:r>
            <a:r>
              <a:rPr lang="fr-FR" sz="1600" dirty="0" err="1">
                <a:solidFill>
                  <a:srgbClr val="153A83"/>
                </a:solidFill>
                <a:latin typeface="Aptos" panose="020B0004020202020204" pitchFamily="34" charset="0"/>
              </a:rPr>
              <a:t>anti-grippale</a:t>
            </a:r>
            <a:r>
              <a:rPr lang="fr-FR" sz="1600" dirty="0">
                <a:solidFill>
                  <a:srgbClr val="153A83"/>
                </a:solidFill>
                <a:latin typeface="Aptos" panose="020B0004020202020204" pitchFamily="34" charset="0"/>
              </a:rPr>
              <a:t> des professionnels en ESMS &gt; 70%</a:t>
            </a:r>
          </a:p>
        </p:txBody>
      </p:sp>
      <p:sp>
        <p:nvSpPr>
          <p:cNvPr id="26" name="ZoneTexte 25">
            <a:extLst>
              <a:ext uri="{FF2B5EF4-FFF2-40B4-BE49-F238E27FC236}">
                <a16:creationId xmlns:a16="http://schemas.microsoft.com/office/drawing/2014/main" id="{9775014F-235C-52DC-3493-5AAB02C1C3EF}"/>
              </a:ext>
            </a:extLst>
          </p:cNvPr>
          <p:cNvSpPr txBox="1"/>
          <p:nvPr/>
        </p:nvSpPr>
        <p:spPr>
          <a:xfrm>
            <a:off x="6831770" y="2432932"/>
            <a:ext cx="4712276" cy="666593"/>
          </a:xfrm>
          <a:prstGeom prst="rect">
            <a:avLst/>
          </a:prstGeom>
          <a:noFill/>
        </p:spPr>
        <p:txBody>
          <a:bodyPr wrap="square">
            <a:spAutoFit/>
          </a:bodyPr>
          <a:lstStyle/>
          <a:p>
            <a:pPr algn="ctr"/>
            <a:r>
              <a:rPr lang="fr-FR" sz="1866" dirty="0">
                <a:solidFill>
                  <a:schemeClr val="bg1"/>
                </a:solidFill>
                <a:latin typeface="Aptos" panose="020B0004020202020204" pitchFamily="34" charset="0"/>
              </a:rPr>
              <a:t>Objectifs de la stratégie nationale 2022-2027</a:t>
            </a:r>
          </a:p>
        </p:txBody>
      </p:sp>
      <p:sp>
        <p:nvSpPr>
          <p:cNvPr id="29" name="Rectangle : coins arrondis 28">
            <a:extLst>
              <a:ext uri="{FF2B5EF4-FFF2-40B4-BE49-F238E27FC236}">
                <a16:creationId xmlns:a16="http://schemas.microsoft.com/office/drawing/2014/main" id="{71326F71-832C-5231-EF7C-B6F242F2D602}"/>
              </a:ext>
            </a:extLst>
          </p:cNvPr>
          <p:cNvSpPr/>
          <p:nvPr/>
        </p:nvSpPr>
        <p:spPr>
          <a:xfrm>
            <a:off x="6928267" y="5080380"/>
            <a:ext cx="4377732" cy="732758"/>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latin typeface="Aptos" panose="020B0004020202020204" pitchFamily="34" charset="0"/>
              </a:rPr>
              <a:t>Données régionales à retrouver </a:t>
            </a:r>
            <a:r>
              <a:rPr lang="fr-FR" sz="16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1600" dirty="0">
              <a:solidFill>
                <a:schemeClr val="bg1"/>
              </a:solidFill>
              <a:latin typeface="Aptos" panose="020B0004020202020204" pitchFamily="34" charset="0"/>
            </a:endParaRPr>
          </a:p>
        </p:txBody>
      </p:sp>
      <p:pic>
        <p:nvPicPr>
          <p:cNvPr id="31" name="Image 30">
            <a:extLst>
              <a:ext uri="{FF2B5EF4-FFF2-40B4-BE49-F238E27FC236}">
                <a16:creationId xmlns:a16="http://schemas.microsoft.com/office/drawing/2014/main" id="{85655953-9069-DA33-C845-77D868FBBB16}"/>
              </a:ext>
            </a:extLst>
          </p:cNvPr>
          <p:cNvPicPr>
            <a:picLocks noChangeAspect="1"/>
          </p:cNvPicPr>
          <p:nvPr/>
        </p:nvPicPr>
        <p:blipFill>
          <a:blip r:embed="rId3"/>
          <a:stretch>
            <a:fillRect/>
          </a:stretch>
        </p:blipFill>
        <p:spPr>
          <a:xfrm>
            <a:off x="5471423" y="2312912"/>
            <a:ext cx="289101" cy="285036"/>
          </a:xfrm>
          <a:prstGeom prst="rect">
            <a:avLst/>
          </a:prstGeom>
        </p:spPr>
      </p:pic>
      <p:graphicFrame>
        <p:nvGraphicFramePr>
          <p:cNvPr id="33" name="Tableau 32">
            <a:extLst>
              <a:ext uri="{FF2B5EF4-FFF2-40B4-BE49-F238E27FC236}">
                <a16:creationId xmlns:a16="http://schemas.microsoft.com/office/drawing/2014/main" id="{23306C7C-E7BE-5259-23F2-D4F95CE11F88}"/>
              </a:ext>
            </a:extLst>
          </p:cNvPr>
          <p:cNvGraphicFramePr>
            <a:graphicFrameLocks noGrp="1"/>
          </p:cNvGraphicFramePr>
          <p:nvPr/>
        </p:nvGraphicFramePr>
        <p:xfrm>
          <a:off x="380663" y="4449040"/>
          <a:ext cx="5235309" cy="1577795"/>
        </p:xfrm>
        <a:graphic>
          <a:graphicData uri="http://schemas.openxmlformats.org/drawingml/2006/table">
            <a:tbl>
              <a:tblPr firstRow="1" bandRow="1">
                <a:tableStyleId>{5C22544A-7EE6-4342-B048-85BDC9FD1C3A}</a:tableStyleId>
              </a:tblPr>
              <a:tblGrid>
                <a:gridCol w="1745103">
                  <a:extLst>
                    <a:ext uri="{9D8B030D-6E8A-4147-A177-3AD203B41FA5}">
                      <a16:colId xmlns:a16="http://schemas.microsoft.com/office/drawing/2014/main" val="42023231"/>
                    </a:ext>
                  </a:extLst>
                </a:gridCol>
                <a:gridCol w="1745103">
                  <a:extLst>
                    <a:ext uri="{9D8B030D-6E8A-4147-A177-3AD203B41FA5}">
                      <a16:colId xmlns:a16="http://schemas.microsoft.com/office/drawing/2014/main" val="2189899056"/>
                    </a:ext>
                  </a:extLst>
                </a:gridCol>
                <a:gridCol w="1745103">
                  <a:extLst>
                    <a:ext uri="{9D8B030D-6E8A-4147-A177-3AD203B41FA5}">
                      <a16:colId xmlns:a16="http://schemas.microsoft.com/office/drawing/2014/main" val="3806600874"/>
                    </a:ext>
                  </a:extLst>
                </a:gridCol>
              </a:tblGrid>
              <a:tr h="513374">
                <a:tc>
                  <a:txBody>
                    <a:bodyPr/>
                    <a:lstStyle/>
                    <a:p>
                      <a:pPr algn="l">
                        <a:lnSpc>
                          <a:spcPct val="100000"/>
                        </a:lnSpc>
                      </a:pPr>
                      <a:r>
                        <a:rPr lang="fr-FR" sz="1900" b="1" dirty="0">
                          <a:solidFill>
                            <a:srgbClr val="153A83"/>
                          </a:solidFill>
                          <a:latin typeface="Aptos" panose="020B0004020202020204" pitchFamily="34" charset="0"/>
                        </a:rPr>
                        <a:t>COVID19</a:t>
                      </a:r>
                      <a:endParaRPr lang="fr-FR" sz="1600" b="1" dirty="0">
                        <a:solidFill>
                          <a:srgbClr val="153A83"/>
                        </a:solidFill>
                        <a:latin typeface="Aptos" panose="020B0004020202020204" pitchFamily="34" charset="0"/>
                      </a:endParaRPr>
                    </a:p>
                  </a:txBody>
                  <a:tcPr marL="60951" marR="60951" marT="30475" marB="30475">
                    <a:lnB w="12700" cap="flat" cmpd="sng" algn="ctr">
                      <a:solidFill>
                        <a:srgbClr val="F69F14"/>
                      </a:solidFill>
                      <a:prstDash val="solid"/>
                      <a:round/>
                      <a:headEnd type="none" w="med" len="med"/>
                      <a:tailEnd type="none" w="med" len="med"/>
                    </a:lnB>
                    <a:solidFill>
                      <a:schemeClr val="bg1"/>
                    </a:solidFill>
                  </a:tcPr>
                </a:tc>
                <a:tc>
                  <a:txBody>
                    <a:bodyPr/>
                    <a:lstStyle/>
                    <a:p>
                      <a:pPr algn="ctr">
                        <a:lnSpc>
                          <a:spcPct val="100000"/>
                        </a:lnSpc>
                      </a:pPr>
                      <a:r>
                        <a:rPr lang="fr-FR" sz="1600" b="0" dirty="0">
                          <a:latin typeface="Aptos" panose="020B0004020202020204" pitchFamily="34" charset="0"/>
                        </a:rPr>
                        <a:t>Résidents</a:t>
                      </a:r>
                    </a:p>
                  </a:txBody>
                  <a:tcPr marL="60951" marR="60951" marT="30475" marB="30475" anchor="ctr">
                    <a:lnB w="12700" cap="flat" cmpd="sng" algn="ctr">
                      <a:solidFill>
                        <a:srgbClr val="F69F14"/>
                      </a:solidFill>
                      <a:prstDash val="solid"/>
                      <a:round/>
                      <a:headEnd type="none" w="med" len="med"/>
                      <a:tailEnd type="none" w="med" len="med"/>
                    </a:lnB>
                    <a:solidFill>
                      <a:srgbClr val="F69F14"/>
                    </a:solidFill>
                  </a:tcPr>
                </a:tc>
                <a:tc>
                  <a:txBody>
                    <a:bodyPr/>
                    <a:lstStyle/>
                    <a:p>
                      <a:pPr algn="ctr">
                        <a:lnSpc>
                          <a:spcPct val="100000"/>
                        </a:lnSpc>
                      </a:pPr>
                      <a:r>
                        <a:rPr lang="fr-FR" sz="1600" b="0" dirty="0">
                          <a:latin typeface="Aptos" panose="020B0004020202020204" pitchFamily="34" charset="0"/>
                        </a:rPr>
                        <a:t>Professionnels</a:t>
                      </a:r>
                    </a:p>
                  </a:txBody>
                  <a:tcPr marL="60951" marR="60951" marT="30475" marB="30475" anchor="ctr">
                    <a:lnB w="12700" cap="flat" cmpd="sng" algn="ctr">
                      <a:solidFill>
                        <a:srgbClr val="F69F14"/>
                      </a:solidFill>
                      <a:prstDash val="solid"/>
                      <a:round/>
                      <a:headEnd type="none" w="med" len="med"/>
                      <a:tailEnd type="none" w="med" len="med"/>
                    </a:lnB>
                    <a:solidFill>
                      <a:srgbClr val="F69F14"/>
                    </a:solidFill>
                  </a:tcPr>
                </a:tc>
                <a:extLst>
                  <a:ext uri="{0D108BD9-81ED-4DB2-BD59-A6C34878D82A}">
                    <a16:rowId xmlns:a16="http://schemas.microsoft.com/office/drawing/2014/main" val="4001163771"/>
                  </a:ext>
                </a:extLst>
              </a:tr>
              <a:tr h="391481">
                <a:tc>
                  <a:txBody>
                    <a:bodyPr/>
                    <a:lstStyle/>
                    <a:p>
                      <a:pPr>
                        <a:lnSpc>
                          <a:spcPct val="150000"/>
                        </a:lnSpc>
                      </a:pPr>
                      <a:r>
                        <a:rPr lang="fr-FR" sz="1600" b="1" dirty="0">
                          <a:solidFill>
                            <a:srgbClr val="153A83"/>
                          </a:solidFill>
                          <a:latin typeface="Aptos" panose="020B0004020202020204" pitchFamily="34" charset="0"/>
                        </a:rPr>
                        <a:t>EHPAD</a:t>
                      </a:r>
                    </a:p>
                  </a:txBody>
                  <a:tcPr marL="60951" marR="60951" marT="30475" marB="30475">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1600" b="1" dirty="0">
                          <a:solidFill>
                            <a:srgbClr val="153A83"/>
                          </a:solidFill>
                          <a:latin typeface="Aptos" panose="020B0004020202020204" pitchFamily="34" charset="0"/>
                        </a:rPr>
                        <a:t>63,6%</a:t>
                      </a:r>
                    </a:p>
                  </a:txBody>
                  <a:tcPr marL="60951" marR="60951" marT="30475" marB="30475">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1600" b="1" dirty="0">
                          <a:solidFill>
                            <a:srgbClr val="153A83"/>
                          </a:solidFill>
                          <a:latin typeface="Aptos" panose="020B0004020202020204" pitchFamily="34" charset="0"/>
                        </a:rPr>
                        <a:t>4,3%</a:t>
                      </a:r>
                    </a:p>
                  </a:txBody>
                  <a:tcPr marL="60951" marR="60951" marT="30475" marB="30475">
                    <a:lnT w="12700" cap="flat" cmpd="sng" algn="ctr">
                      <a:solidFill>
                        <a:srgbClr val="F69F14"/>
                      </a:solidFill>
                      <a:prstDash val="solid"/>
                      <a:round/>
                      <a:headEnd type="none" w="med" len="med"/>
                      <a:tailEnd type="none" w="med" len="med"/>
                    </a:lnT>
                    <a:solidFill>
                      <a:schemeClr val="bg1"/>
                    </a:solidFill>
                  </a:tcPr>
                </a:tc>
                <a:extLst>
                  <a:ext uri="{0D108BD9-81ED-4DB2-BD59-A6C34878D82A}">
                    <a16:rowId xmlns:a16="http://schemas.microsoft.com/office/drawing/2014/main" val="3245484700"/>
                  </a:ext>
                </a:extLst>
              </a:tr>
              <a:tr h="336413">
                <a:tc>
                  <a:txBody>
                    <a:bodyPr/>
                    <a:lstStyle/>
                    <a:p>
                      <a:pPr>
                        <a:lnSpc>
                          <a:spcPct val="150000"/>
                        </a:lnSpc>
                      </a:pPr>
                      <a:r>
                        <a:rPr lang="fr-FR" sz="1300" b="0" dirty="0">
                          <a:solidFill>
                            <a:srgbClr val="153A83"/>
                          </a:solidFill>
                          <a:latin typeface="Aptos" panose="020B0004020202020204" pitchFamily="34" charset="0"/>
                        </a:rPr>
                        <a:t>EHPA </a:t>
                      </a:r>
                      <a:r>
                        <a:rPr lang="fr-FR" sz="1300" b="0" baseline="30000" dirty="0">
                          <a:solidFill>
                            <a:srgbClr val="153A83"/>
                          </a:solidFill>
                          <a:latin typeface="Aptos" panose="020B0004020202020204" pitchFamily="34" charset="0"/>
                        </a:rPr>
                        <a:t>(1) </a:t>
                      </a:r>
                      <a:r>
                        <a:rPr lang="fr-FR" sz="1300" b="0" dirty="0">
                          <a:solidFill>
                            <a:srgbClr val="153A83"/>
                          </a:solidFill>
                          <a:latin typeface="Aptos" panose="020B0004020202020204" pitchFamily="34" charset="0"/>
                        </a:rPr>
                        <a:t>hors EHPAD</a:t>
                      </a:r>
                    </a:p>
                  </a:txBody>
                  <a:tcPr marL="60951" marR="60951" marT="30475" marB="30475">
                    <a:solidFill>
                      <a:schemeClr val="bg1"/>
                    </a:solidFill>
                  </a:tcPr>
                </a:tc>
                <a:tc>
                  <a:txBody>
                    <a:bodyPr/>
                    <a:lstStyle/>
                    <a:p>
                      <a:pPr algn="ctr">
                        <a:lnSpc>
                          <a:spcPct val="150000"/>
                        </a:lnSpc>
                      </a:pPr>
                      <a:r>
                        <a:rPr lang="fr-FR" sz="1300" b="0" dirty="0">
                          <a:solidFill>
                            <a:srgbClr val="153A83"/>
                          </a:solidFill>
                          <a:latin typeface="Aptos" panose="020B0004020202020204" pitchFamily="34" charset="0"/>
                        </a:rPr>
                        <a:t>49,3%</a:t>
                      </a:r>
                    </a:p>
                  </a:txBody>
                  <a:tcPr marL="60951" marR="60951" marT="30475" marB="30475">
                    <a:solidFill>
                      <a:schemeClr val="bg1"/>
                    </a:solidFill>
                  </a:tcPr>
                </a:tc>
                <a:tc>
                  <a:txBody>
                    <a:bodyPr/>
                    <a:lstStyle/>
                    <a:p>
                      <a:pPr algn="ctr">
                        <a:lnSpc>
                          <a:spcPct val="150000"/>
                        </a:lnSpc>
                      </a:pPr>
                      <a:r>
                        <a:rPr lang="fr-FR" sz="1300" b="0" dirty="0">
                          <a:solidFill>
                            <a:srgbClr val="153A83"/>
                          </a:solidFill>
                          <a:latin typeface="Aptos" panose="020B0004020202020204" pitchFamily="34" charset="0"/>
                        </a:rPr>
                        <a:t>5,1%</a:t>
                      </a:r>
                    </a:p>
                  </a:txBody>
                  <a:tcPr marL="60951" marR="60951" marT="30475" marB="30475">
                    <a:solidFill>
                      <a:schemeClr val="bg1"/>
                    </a:solidFill>
                  </a:tcPr>
                </a:tc>
                <a:extLst>
                  <a:ext uri="{0D108BD9-81ED-4DB2-BD59-A6C34878D82A}">
                    <a16:rowId xmlns:a16="http://schemas.microsoft.com/office/drawing/2014/main" val="2577300931"/>
                  </a:ext>
                </a:extLst>
              </a:tr>
              <a:tr h="336413">
                <a:tc>
                  <a:txBody>
                    <a:bodyPr/>
                    <a:lstStyle/>
                    <a:p>
                      <a:pPr>
                        <a:lnSpc>
                          <a:spcPct val="150000"/>
                        </a:lnSpc>
                      </a:pPr>
                      <a:r>
                        <a:rPr lang="fr-FR" sz="1300" b="0" dirty="0">
                          <a:solidFill>
                            <a:srgbClr val="153A83"/>
                          </a:solidFill>
                          <a:latin typeface="Aptos" panose="020B0004020202020204" pitchFamily="34" charset="0"/>
                        </a:rPr>
                        <a:t>EHPH </a:t>
                      </a:r>
                      <a:r>
                        <a:rPr lang="fr-FR" sz="1300" b="0" baseline="30000" dirty="0">
                          <a:solidFill>
                            <a:srgbClr val="153A83"/>
                          </a:solidFill>
                          <a:latin typeface="Aptos" panose="020B0004020202020204" pitchFamily="34" charset="0"/>
                        </a:rPr>
                        <a:t>(2)</a:t>
                      </a:r>
                      <a:endParaRPr lang="fr-FR" sz="1300" b="0" dirty="0">
                        <a:solidFill>
                          <a:srgbClr val="153A83"/>
                        </a:solidFill>
                        <a:latin typeface="Aptos" panose="020B0004020202020204" pitchFamily="34" charset="0"/>
                      </a:endParaRPr>
                    </a:p>
                  </a:txBody>
                  <a:tcPr marL="60951" marR="60951" marT="30475" marB="30475">
                    <a:solidFill>
                      <a:schemeClr val="bg1"/>
                    </a:solidFill>
                  </a:tcPr>
                </a:tc>
                <a:tc>
                  <a:txBody>
                    <a:bodyPr/>
                    <a:lstStyle/>
                    <a:p>
                      <a:pPr algn="ctr">
                        <a:lnSpc>
                          <a:spcPct val="150000"/>
                        </a:lnSpc>
                      </a:pPr>
                      <a:r>
                        <a:rPr lang="fr-FR" sz="1300" b="0" dirty="0">
                          <a:solidFill>
                            <a:srgbClr val="153A83"/>
                          </a:solidFill>
                          <a:latin typeface="Aptos" panose="020B0004020202020204" pitchFamily="34" charset="0"/>
                        </a:rPr>
                        <a:t>47,7%</a:t>
                      </a:r>
                    </a:p>
                  </a:txBody>
                  <a:tcPr marL="60951" marR="60951" marT="30475" marB="30475">
                    <a:solidFill>
                      <a:schemeClr val="bg1"/>
                    </a:solidFill>
                  </a:tcPr>
                </a:tc>
                <a:tc>
                  <a:txBody>
                    <a:bodyPr/>
                    <a:lstStyle/>
                    <a:p>
                      <a:pPr algn="ctr">
                        <a:lnSpc>
                          <a:spcPct val="150000"/>
                        </a:lnSpc>
                      </a:pPr>
                      <a:r>
                        <a:rPr lang="fr-FR" sz="1300" b="0" dirty="0">
                          <a:solidFill>
                            <a:srgbClr val="153A83"/>
                          </a:solidFill>
                          <a:latin typeface="Aptos" panose="020B0004020202020204" pitchFamily="34" charset="0"/>
                        </a:rPr>
                        <a:t>3,9%</a:t>
                      </a:r>
                    </a:p>
                  </a:txBody>
                  <a:tcPr marL="60951" marR="60951" marT="30475" marB="30475">
                    <a:solidFill>
                      <a:schemeClr val="bg1"/>
                    </a:solidFill>
                  </a:tcPr>
                </a:tc>
                <a:extLst>
                  <a:ext uri="{0D108BD9-81ED-4DB2-BD59-A6C34878D82A}">
                    <a16:rowId xmlns:a16="http://schemas.microsoft.com/office/drawing/2014/main" val="3522956049"/>
                  </a:ext>
                </a:extLst>
              </a:tr>
            </a:tbl>
          </a:graphicData>
        </a:graphic>
      </p:graphicFrame>
      <p:sp>
        <p:nvSpPr>
          <p:cNvPr id="36" name="ZoneTexte 35">
            <a:extLst>
              <a:ext uri="{FF2B5EF4-FFF2-40B4-BE49-F238E27FC236}">
                <a16:creationId xmlns:a16="http://schemas.microsoft.com/office/drawing/2014/main" id="{D2410E93-1900-0B89-B450-3AE56AE5C0AD}"/>
              </a:ext>
            </a:extLst>
          </p:cNvPr>
          <p:cNvSpPr txBox="1"/>
          <p:nvPr/>
        </p:nvSpPr>
        <p:spPr>
          <a:xfrm>
            <a:off x="8222753" y="6439151"/>
            <a:ext cx="3882806" cy="317908"/>
          </a:xfrm>
          <a:prstGeom prst="rect">
            <a:avLst/>
          </a:prstGeom>
          <a:noFill/>
        </p:spPr>
        <p:txBody>
          <a:bodyPr wrap="square">
            <a:spAutoFit/>
          </a:bodyPr>
          <a:lstStyle/>
          <a:p>
            <a:pPr algn="r"/>
            <a:r>
              <a:rPr lang="fr-FR" sz="733" i="1" dirty="0">
                <a:solidFill>
                  <a:schemeClr val="tx1">
                    <a:lumMod val="65000"/>
                    <a:lumOff val="35000"/>
                  </a:schemeClr>
                </a:solidFill>
                <a:latin typeface="Aptos" panose="020B0004020202020204" pitchFamily="34" charset="0"/>
              </a:rPr>
              <a:t>Santé publique France, Couvertures vaccinales contre la grippe et la Covid-19 des résidents et des professionnels en établissements sociaux et médico-sociaux (ESMS). Juillet 2025</a:t>
            </a:r>
            <a:endParaRPr lang="fr-FR" sz="1200" i="1" dirty="0">
              <a:solidFill>
                <a:schemeClr val="tx1">
                  <a:lumMod val="65000"/>
                  <a:lumOff val="35000"/>
                </a:schemeClr>
              </a:solidFill>
              <a:latin typeface="Aptos" panose="020B0004020202020204" pitchFamily="34" charset="0"/>
            </a:endParaRPr>
          </a:p>
        </p:txBody>
      </p:sp>
      <p:sp>
        <p:nvSpPr>
          <p:cNvPr id="39" name="ZoneTexte 38">
            <a:extLst>
              <a:ext uri="{FF2B5EF4-FFF2-40B4-BE49-F238E27FC236}">
                <a16:creationId xmlns:a16="http://schemas.microsoft.com/office/drawing/2014/main" id="{0C18CD85-710D-3CD3-2677-6E905EB01FEC}"/>
              </a:ext>
            </a:extLst>
          </p:cNvPr>
          <p:cNvSpPr txBox="1"/>
          <p:nvPr/>
        </p:nvSpPr>
        <p:spPr>
          <a:xfrm>
            <a:off x="380663" y="6452212"/>
            <a:ext cx="3665306" cy="338554"/>
          </a:xfrm>
          <a:prstGeom prst="rect">
            <a:avLst/>
          </a:prstGeom>
          <a:noFill/>
        </p:spPr>
        <p:txBody>
          <a:bodyPr wrap="square">
            <a:spAutoFit/>
          </a:bodyPr>
          <a:lstStyle/>
          <a:p>
            <a:pPr marL="152385" indent="-152385">
              <a:buAutoNum type="arabicParenBoth"/>
            </a:pPr>
            <a:r>
              <a:rPr lang="fr-FR" sz="800" dirty="0">
                <a:solidFill>
                  <a:srgbClr val="153A83"/>
                </a:solidFill>
                <a:latin typeface="Aptos" panose="020B0004020202020204" pitchFamily="34" charset="0"/>
              </a:rPr>
              <a:t>Etablissements pour personnes âgées et résidences autonomie</a:t>
            </a:r>
          </a:p>
          <a:p>
            <a:pPr marL="152385" indent="-152385">
              <a:buAutoNum type="arabicParenBoth"/>
            </a:pPr>
            <a:r>
              <a:rPr lang="fr-FR" sz="800" dirty="0">
                <a:solidFill>
                  <a:srgbClr val="153A83"/>
                </a:solidFill>
                <a:latin typeface="Aptos" panose="020B0004020202020204" pitchFamily="34" charset="0"/>
              </a:rPr>
              <a:t>Etablissements d’hébergement pour personnes en situation de handicap</a:t>
            </a:r>
            <a:endParaRPr lang="fr-FR" sz="1333" dirty="0">
              <a:solidFill>
                <a:srgbClr val="153A83"/>
              </a:solidFill>
              <a:latin typeface="Aptos" panose="020B0004020202020204" pitchFamily="34" charset="0"/>
            </a:endParaRPr>
          </a:p>
        </p:txBody>
      </p:sp>
      <p:pic>
        <p:nvPicPr>
          <p:cNvPr id="40" name="Image 39">
            <a:extLst>
              <a:ext uri="{FF2B5EF4-FFF2-40B4-BE49-F238E27FC236}">
                <a16:creationId xmlns:a16="http://schemas.microsoft.com/office/drawing/2014/main" id="{11E47AC9-0C0F-3586-4FBB-A02FCFB2C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0114" y="6335551"/>
            <a:ext cx="1465768" cy="370300"/>
          </a:xfrm>
          <a:prstGeom prst="rect">
            <a:avLst/>
          </a:prstGeom>
        </p:spPr>
      </p:pic>
    </p:spTree>
    <p:extLst>
      <p:ext uri="{BB962C8B-B14F-4D97-AF65-F5344CB8AC3E}">
        <p14:creationId xmlns:p14="http://schemas.microsoft.com/office/powerpoint/2010/main" val="404727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D7B17-FDAA-BC28-72A5-8EE14290E5A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68231FB-D8A6-9E9B-B635-EA15CC0EBD08}"/>
              </a:ext>
            </a:extLst>
          </p:cNvPr>
          <p:cNvSpPr/>
          <p:nvPr/>
        </p:nvSpPr>
        <p:spPr>
          <a:xfrm>
            <a:off x="6042844" y="-36675"/>
            <a:ext cx="6148579"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091"/>
          </a:p>
        </p:txBody>
      </p:sp>
      <p:sp>
        <p:nvSpPr>
          <p:cNvPr id="4" name="object 4">
            <a:extLst>
              <a:ext uri="{FF2B5EF4-FFF2-40B4-BE49-F238E27FC236}">
                <a16:creationId xmlns:a16="http://schemas.microsoft.com/office/drawing/2014/main" id="{3A9D4578-E719-3D3E-1A35-B0E431FE85E0}"/>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091"/>
          </a:p>
        </p:txBody>
      </p:sp>
      <p:sp>
        <p:nvSpPr>
          <p:cNvPr id="5" name="Rectangle : coins arrondis 4">
            <a:extLst>
              <a:ext uri="{FF2B5EF4-FFF2-40B4-BE49-F238E27FC236}">
                <a16:creationId xmlns:a16="http://schemas.microsoft.com/office/drawing/2014/main" id="{89C87F05-30A8-006A-FD85-589F2034DEFE}"/>
              </a:ext>
            </a:extLst>
          </p:cNvPr>
          <p:cNvSpPr/>
          <p:nvPr/>
        </p:nvSpPr>
        <p:spPr>
          <a:xfrm>
            <a:off x="945675" y="285036"/>
            <a:ext cx="10067006" cy="80864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object 6">
            <a:extLst>
              <a:ext uri="{FF2B5EF4-FFF2-40B4-BE49-F238E27FC236}">
                <a16:creationId xmlns:a16="http://schemas.microsoft.com/office/drawing/2014/main" id="{E8288B0A-459B-E308-AB26-7249DC2CC90A}"/>
              </a:ext>
            </a:extLst>
          </p:cNvPr>
          <p:cNvSpPr txBox="1">
            <a:spLocks/>
          </p:cNvSpPr>
          <p:nvPr/>
        </p:nvSpPr>
        <p:spPr>
          <a:xfrm>
            <a:off x="945675" y="418814"/>
            <a:ext cx="10067006"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solidFill>
                  <a:srgbClr val="14387F"/>
                </a:solidFill>
              </a:rPr>
              <a:t>Vaccination grippe en EHPAD : évolution</a:t>
            </a:r>
            <a:endParaRPr lang="fr-FR" sz="3200" dirty="0"/>
          </a:p>
        </p:txBody>
      </p:sp>
      <p:sp>
        <p:nvSpPr>
          <p:cNvPr id="8" name="Espace réservé du contenu 2">
            <a:extLst>
              <a:ext uri="{FF2B5EF4-FFF2-40B4-BE49-F238E27FC236}">
                <a16:creationId xmlns:a16="http://schemas.microsoft.com/office/drawing/2014/main" id="{E5F91344-C5DB-91C4-2F27-8DFB3279BE00}"/>
              </a:ext>
            </a:extLst>
          </p:cNvPr>
          <p:cNvSpPr>
            <a:spLocks noGrp="1"/>
          </p:cNvSpPr>
          <p:nvPr>
            <p:ph idx="1"/>
          </p:nvPr>
        </p:nvSpPr>
        <p:spPr>
          <a:xfrm>
            <a:off x="419970" y="1592371"/>
            <a:ext cx="5340554" cy="732007"/>
          </a:xfrm>
        </p:spPr>
        <p:txBody>
          <a:bodyPr>
            <a:noAutofit/>
          </a:bodyPr>
          <a:lstStyle/>
          <a:p>
            <a:pPr marL="0" indent="0">
              <a:lnSpc>
                <a:spcPct val="100000"/>
              </a:lnSpc>
              <a:spcBef>
                <a:spcPts val="0"/>
              </a:spcBef>
              <a:spcAft>
                <a:spcPts val="400"/>
              </a:spcAft>
              <a:buNone/>
            </a:pPr>
            <a:r>
              <a:rPr lang="fr-FR" sz="1866" u="sng" dirty="0">
                <a:solidFill>
                  <a:srgbClr val="14387F"/>
                </a:solidFill>
                <a:latin typeface="Aptos" panose="020B0004020202020204" pitchFamily="34" charset="0"/>
              </a:rPr>
              <a:t>Couverture vaccinale grippe</a:t>
            </a:r>
          </a:p>
          <a:p>
            <a:pPr marL="0" indent="0">
              <a:lnSpc>
                <a:spcPct val="100000"/>
              </a:lnSpc>
              <a:spcBef>
                <a:spcPts val="0"/>
              </a:spcBef>
              <a:buNone/>
            </a:pPr>
            <a:endParaRPr lang="fr-FR" sz="1866" i="1" u="sng" dirty="0">
              <a:solidFill>
                <a:srgbClr val="14387F"/>
              </a:solidFill>
              <a:latin typeface="Aptos" panose="020B0004020202020204" pitchFamily="34" charset="0"/>
              <a:sym typeface="Wingdings" panose="05000000000000000000" pitchFamily="2" charset="2"/>
            </a:endParaRPr>
          </a:p>
        </p:txBody>
      </p:sp>
      <p:sp>
        <p:nvSpPr>
          <p:cNvPr id="29" name="Rectangle : coins arrondis 28">
            <a:extLst>
              <a:ext uri="{FF2B5EF4-FFF2-40B4-BE49-F238E27FC236}">
                <a16:creationId xmlns:a16="http://schemas.microsoft.com/office/drawing/2014/main" id="{CF7A3CC4-6C21-BEAC-5FDE-B8436B309CCD}"/>
              </a:ext>
            </a:extLst>
          </p:cNvPr>
          <p:cNvSpPr/>
          <p:nvPr/>
        </p:nvSpPr>
        <p:spPr>
          <a:xfrm>
            <a:off x="6928267" y="5080380"/>
            <a:ext cx="4377732" cy="732758"/>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latin typeface="Aptos" panose="020B0004020202020204" pitchFamily="34" charset="0"/>
              </a:rPr>
              <a:t>Données régionales à retrouver </a:t>
            </a:r>
            <a:r>
              <a:rPr lang="fr-FR" sz="1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ici</a:t>
            </a:r>
            <a:endParaRPr lang="fr-FR" sz="1600" dirty="0">
              <a:solidFill>
                <a:schemeClr val="bg1"/>
              </a:solidFill>
              <a:latin typeface="Aptos" panose="020B0004020202020204" pitchFamily="34" charset="0"/>
            </a:endParaRPr>
          </a:p>
        </p:txBody>
      </p:sp>
      <p:pic>
        <p:nvPicPr>
          <p:cNvPr id="40" name="Image 39">
            <a:extLst>
              <a:ext uri="{FF2B5EF4-FFF2-40B4-BE49-F238E27FC236}">
                <a16:creationId xmlns:a16="http://schemas.microsoft.com/office/drawing/2014/main" id="{44920CD0-6CA5-9258-9377-0AD5C7C137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114" y="6335551"/>
            <a:ext cx="1465768" cy="370300"/>
          </a:xfrm>
          <a:prstGeom prst="rect">
            <a:avLst/>
          </a:prstGeom>
        </p:spPr>
      </p:pic>
      <p:pic>
        <p:nvPicPr>
          <p:cNvPr id="6" name="Image 5">
            <a:extLst>
              <a:ext uri="{FF2B5EF4-FFF2-40B4-BE49-F238E27FC236}">
                <a16:creationId xmlns:a16="http://schemas.microsoft.com/office/drawing/2014/main" id="{42A62A84-560E-FD02-6256-BBFD4F44824B}"/>
              </a:ext>
            </a:extLst>
          </p:cNvPr>
          <p:cNvPicPr>
            <a:picLocks noChangeAspect="1"/>
          </p:cNvPicPr>
          <p:nvPr/>
        </p:nvPicPr>
        <p:blipFill>
          <a:blip r:embed="rId5"/>
          <a:srcRect b="3426"/>
          <a:stretch>
            <a:fillRect/>
          </a:stretch>
        </p:blipFill>
        <p:spPr>
          <a:xfrm>
            <a:off x="362214" y="2156641"/>
            <a:ext cx="5539470" cy="3009172"/>
          </a:xfrm>
          <a:prstGeom prst="rect">
            <a:avLst/>
          </a:prstGeom>
        </p:spPr>
      </p:pic>
      <p:pic>
        <p:nvPicPr>
          <p:cNvPr id="7" name="Image 6">
            <a:extLst>
              <a:ext uri="{FF2B5EF4-FFF2-40B4-BE49-F238E27FC236}">
                <a16:creationId xmlns:a16="http://schemas.microsoft.com/office/drawing/2014/main" id="{2D2DF3BE-0CEB-FE1E-68FA-483D1741A360}"/>
              </a:ext>
            </a:extLst>
          </p:cNvPr>
          <p:cNvPicPr>
            <a:picLocks noChangeAspect="1"/>
          </p:cNvPicPr>
          <p:nvPr/>
        </p:nvPicPr>
        <p:blipFill>
          <a:blip r:embed="rId6"/>
          <a:stretch>
            <a:fillRect/>
          </a:stretch>
        </p:blipFill>
        <p:spPr>
          <a:xfrm>
            <a:off x="6831415" y="3160888"/>
            <a:ext cx="1322273" cy="1303678"/>
          </a:xfrm>
          <a:prstGeom prst="rect">
            <a:avLst/>
          </a:prstGeom>
        </p:spPr>
      </p:pic>
      <p:sp>
        <p:nvSpPr>
          <p:cNvPr id="9" name="Rectangle : coins arrondis 8">
            <a:extLst>
              <a:ext uri="{FF2B5EF4-FFF2-40B4-BE49-F238E27FC236}">
                <a16:creationId xmlns:a16="http://schemas.microsoft.com/office/drawing/2014/main" id="{B657E98F-857D-ACB3-9C8C-3AC137F1753C}"/>
              </a:ext>
            </a:extLst>
          </p:cNvPr>
          <p:cNvSpPr/>
          <p:nvPr/>
        </p:nvSpPr>
        <p:spPr>
          <a:xfrm>
            <a:off x="8440253" y="3449121"/>
            <a:ext cx="3103792" cy="732758"/>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153A83"/>
                </a:solidFill>
                <a:latin typeface="Aptos" panose="020B0004020202020204" pitchFamily="34" charset="0"/>
              </a:rPr>
              <a:t>Vaccination </a:t>
            </a:r>
            <a:r>
              <a:rPr lang="fr-FR" sz="1600" dirty="0" err="1">
                <a:solidFill>
                  <a:srgbClr val="153A83"/>
                </a:solidFill>
                <a:latin typeface="Aptos" panose="020B0004020202020204" pitchFamily="34" charset="0"/>
              </a:rPr>
              <a:t>anti-grippale</a:t>
            </a:r>
            <a:r>
              <a:rPr lang="fr-FR" sz="1600" dirty="0">
                <a:solidFill>
                  <a:srgbClr val="153A83"/>
                </a:solidFill>
                <a:latin typeface="Aptos" panose="020B0004020202020204" pitchFamily="34" charset="0"/>
              </a:rPr>
              <a:t> des professionnels en ESMS &gt; 70%</a:t>
            </a:r>
          </a:p>
        </p:txBody>
      </p:sp>
      <p:sp>
        <p:nvSpPr>
          <p:cNvPr id="10" name="ZoneTexte 9">
            <a:extLst>
              <a:ext uri="{FF2B5EF4-FFF2-40B4-BE49-F238E27FC236}">
                <a16:creationId xmlns:a16="http://schemas.microsoft.com/office/drawing/2014/main" id="{AD4FBBCE-CAD3-6CCE-E0DB-DFF314A72C2D}"/>
              </a:ext>
            </a:extLst>
          </p:cNvPr>
          <p:cNvSpPr txBox="1"/>
          <p:nvPr/>
        </p:nvSpPr>
        <p:spPr>
          <a:xfrm>
            <a:off x="6831770" y="2432932"/>
            <a:ext cx="4712276" cy="666593"/>
          </a:xfrm>
          <a:prstGeom prst="rect">
            <a:avLst/>
          </a:prstGeom>
          <a:noFill/>
        </p:spPr>
        <p:txBody>
          <a:bodyPr wrap="square">
            <a:spAutoFit/>
          </a:bodyPr>
          <a:lstStyle/>
          <a:p>
            <a:pPr algn="ctr"/>
            <a:r>
              <a:rPr lang="fr-FR" sz="1866" dirty="0">
                <a:solidFill>
                  <a:schemeClr val="bg1"/>
                </a:solidFill>
                <a:latin typeface="Aptos" panose="020B0004020202020204" pitchFamily="34" charset="0"/>
              </a:rPr>
              <a:t>Objectifs de la stratégie nationale 2022-2027</a:t>
            </a:r>
          </a:p>
        </p:txBody>
      </p:sp>
      <p:sp>
        <p:nvSpPr>
          <p:cNvPr id="11" name="Rectangle : coins arrondis 10">
            <a:extLst>
              <a:ext uri="{FF2B5EF4-FFF2-40B4-BE49-F238E27FC236}">
                <a16:creationId xmlns:a16="http://schemas.microsoft.com/office/drawing/2014/main" id="{46A71130-C91D-FABF-6F59-73B2149EB091}"/>
              </a:ext>
            </a:extLst>
          </p:cNvPr>
          <p:cNvSpPr/>
          <p:nvPr/>
        </p:nvSpPr>
        <p:spPr>
          <a:xfrm>
            <a:off x="6928267" y="5080380"/>
            <a:ext cx="4377732" cy="732758"/>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latin typeface="Aptos" panose="020B0004020202020204" pitchFamily="34" charset="0"/>
              </a:rPr>
              <a:t>Données régionales à retrouver </a:t>
            </a:r>
            <a:r>
              <a:rPr lang="fr-FR" sz="1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ici</a:t>
            </a:r>
            <a:endParaRPr lang="fr-FR" sz="1600" dirty="0">
              <a:solidFill>
                <a:schemeClr val="bg1"/>
              </a:solidFill>
              <a:latin typeface="Aptos" panose="020B0004020202020204" pitchFamily="34" charset="0"/>
            </a:endParaRPr>
          </a:p>
        </p:txBody>
      </p:sp>
      <p:sp>
        <p:nvSpPr>
          <p:cNvPr id="3" name="ZoneTexte 2">
            <a:extLst>
              <a:ext uri="{FF2B5EF4-FFF2-40B4-BE49-F238E27FC236}">
                <a16:creationId xmlns:a16="http://schemas.microsoft.com/office/drawing/2014/main" id="{BF4BCAED-BB07-E60E-CCFA-05B5B517FA96}"/>
              </a:ext>
            </a:extLst>
          </p:cNvPr>
          <p:cNvSpPr txBox="1"/>
          <p:nvPr/>
        </p:nvSpPr>
        <p:spPr>
          <a:xfrm>
            <a:off x="8222753" y="6439151"/>
            <a:ext cx="3882806" cy="317908"/>
          </a:xfrm>
          <a:prstGeom prst="rect">
            <a:avLst/>
          </a:prstGeom>
          <a:noFill/>
        </p:spPr>
        <p:txBody>
          <a:bodyPr wrap="square">
            <a:spAutoFit/>
          </a:bodyPr>
          <a:lstStyle/>
          <a:p>
            <a:pPr algn="r"/>
            <a:r>
              <a:rPr lang="fr-FR" sz="733" i="1" dirty="0">
                <a:solidFill>
                  <a:schemeClr val="tx1">
                    <a:lumMod val="65000"/>
                    <a:lumOff val="35000"/>
                  </a:schemeClr>
                </a:solidFill>
                <a:latin typeface="Aptos" panose="020B0004020202020204" pitchFamily="34" charset="0"/>
              </a:rPr>
              <a:t>Santé publique France, Couvertures vaccinales contre la grippe et la Covid-19 des résidents et des professionnels en établissements sociaux et médico-sociaux (ESMS). Juillet 2025</a:t>
            </a:r>
            <a:endParaRPr lang="fr-FR" sz="1200" i="1" dirty="0">
              <a:solidFill>
                <a:schemeClr val="tx1">
                  <a:lumMod val="65000"/>
                  <a:lumOff val="35000"/>
                </a:schemeClr>
              </a:solidFill>
              <a:latin typeface="Aptos" panose="020B0004020202020204" pitchFamily="34" charset="0"/>
            </a:endParaRPr>
          </a:p>
        </p:txBody>
      </p:sp>
      <p:pic>
        <p:nvPicPr>
          <p:cNvPr id="13" name="Image 12" descr="Une image contenant texte, capture d’écran, logiciel, Logiciel multimédia&#10;&#10;Le contenu généré par l’IA peut être incorrect.">
            <a:extLst>
              <a:ext uri="{FF2B5EF4-FFF2-40B4-BE49-F238E27FC236}">
                <a16:creationId xmlns:a16="http://schemas.microsoft.com/office/drawing/2014/main" id="{B17C0D4C-AC58-12F8-3AD7-1EA02590F81C}"/>
              </a:ext>
            </a:extLst>
          </p:cNvPr>
          <p:cNvPicPr>
            <a:picLocks noChangeAspect="1"/>
          </p:cNvPicPr>
          <p:nvPr/>
        </p:nvPicPr>
        <p:blipFill>
          <a:blip r:embed="rId7"/>
          <a:srcRect l="40417" t="25438" r="43503" b="65489"/>
          <a:stretch>
            <a:fillRect/>
          </a:stretch>
        </p:blipFill>
        <p:spPr>
          <a:xfrm>
            <a:off x="132506" y="5837305"/>
            <a:ext cx="1637855" cy="519832"/>
          </a:xfrm>
          <a:prstGeom prst="rect">
            <a:avLst/>
          </a:prstGeom>
        </p:spPr>
      </p:pic>
      <p:sp>
        <p:nvSpPr>
          <p:cNvPr id="14" name="Espace réservé du contenu 2">
            <a:extLst>
              <a:ext uri="{FF2B5EF4-FFF2-40B4-BE49-F238E27FC236}">
                <a16:creationId xmlns:a16="http://schemas.microsoft.com/office/drawing/2014/main" id="{A7B53533-56C4-26F5-1E58-1EF7466AE590}"/>
              </a:ext>
            </a:extLst>
          </p:cNvPr>
          <p:cNvSpPr txBox="1">
            <a:spLocks/>
          </p:cNvSpPr>
          <p:nvPr/>
        </p:nvSpPr>
        <p:spPr>
          <a:xfrm>
            <a:off x="236384" y="6381268"/>
            <a:ext cx="2296478" cy="324582"/>
          </a:xfrm>
          <a:prstGeom prst="rect">
            <a:avLst/>
          </a:prstGeom>
        </p:spPr>
        <p:txBody>
          <a:bodyPr vert="horz" lIns="60951" tIns="30475" rIns="60951" bIns="30475"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None/>
            </a:pPr>
            <a:r>
              <a:rPr lang="fr-FR" sz="933" dirty="0">
                <a:solidFill>
                  <a:schemeClr val="tx1">
                    <a:lumMod val="65000"/>
                    <a:lumOff val="35000"/>
                  </a:schemeClr>
                </a:solidFill>
                <a:latin typeface="Aptos" panose="020B0004020202020204" pitchFamily="34" charset="0"/>
              </a:rPr>
              <a:t>Instruction relative au port obligatoire du masque en ESMS (12 novembre 2025) : </a:t>
            </a:r>
            <a:r>
              <a:rPr lang="fr-FR" sz="933" dirty="0">
                <a:solidFill>
                  <a:schemeClr val="tx1">
                    <a:lumMod val="65000"/>
                    <a:lumOff val="35000"/>
                  </a:schemeClr>
                </a:solidFill>
                <a:latin typeface="Aptos" panose="020B0004020202020204" pitchFamily="34" charset="0"/>
                <a:hlinkClick r:id="rId8"/>
              </a:rPr>
              <a:t>ici</a:t>
            </a:r>
            <a:endParaRPr lang="fr-FR" sz="933" dirty="0">
              <a:solidFill>
                <a:schemeClr val="tx1">
                  <a:lumMod val="65000"/>
                  <a:lumOff val="35000"/>
                </a:schemeClr>
              </a:solidFill>
              <a:latin typeface="Aptos" panose="020B0004020202020204" pitchFamily="34" charset="0"/>
            </a:endParaRPr>
          </a:p>
          <a:p>
            <a:pPr marL="0" indent="0">
              <a:lnSpc>
                <a:spcPct val="100000"/>
              </a:lnSpc>
              <a:spcBef>
                <a:spcPts val="0"/>
              </a:spcBef>
              <a:buNone/>
            </a:pPr>
            <a:endParaRPr lang="fr-FR" sz="1866" i="1" u="sng" dirty="0">
              <a:solidFill>
                <a:srgbClr val="14387F"/>
              </a:solidFill>
              <a:latin typeface="Aptos" panose="020B0004020202020204" pitchFamily="34" charset="0"/>
              <a:sym typeface="Wingdings" panose="05000000000000000000" pitchFamily="2" charset="2"/>
            </a:endParaRPr>
          </a:p>
        </p:txBody>
      </p:sp>
    </p:spTree>
    <p:extLst>
      <p:ext uri="{BB962C8B-B14F-4D97-AF65-F5344CB8AC3E}">
        <p14:creationId xmlns:p14="http://schemas.microsoft.com/office/powerpoint/2010/main" val="1976618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671A0-4568-F67E-4EA6-AEF096942593}"/>
            </a:ext>
          </a:extLst>
        </p:cNvPr>
        <p:cNvGrpSpPr/>
        <p:nvPr/>
      </p:nvGrpSpPr>
      <p:grpSpPr>
        <a:xfrm>
          <a:off x="0" y="0"/>
          <a:ext cx="0" cy="0"/>
          <a:chOff x="0" y="0"/>
          <a:chExt cx="0" cy="0"/>
        </a:xfrm>
      </p:grpSpPr>
      <p:sp>
        <p:nvSpPr>
          <p:cNvPr id="36" name="Rectangle : coins arrondis 35">
            <a:extLst>
              <a:ext uri="{FF2B5EF4-FFF2-40B4-BE49-F238E27FC236}">
                <a16:creationId xmlns:a16="http://schemas.microsoft.com/office/drawing/2014/main" id="{2DA43FEA-80F0-9D6C-4DE5-CCF29E035890}"/>
              </a:ext>
            </a:extLst>
          </p:cNvPr>
          <p:cNvSpPr/>
          <p:nvPr/>
        </p:nvSpPr>
        <p:spPr>
          <a:xfrm>
            <a:off x="2045754" y="6109423"/>
            <a:ext cx="1265245" cy="299757"/>
          </a:xfrm>
          <a:prstGeom prst="roundRect">
            <a:avLst/>
          </a:prstGeom>
          <a:solidFill>
            <a:srgbClr val="F69F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35" name="Rectangle : coins arrondis 34">
            <a:extLst>
              <a:ext uri="{FF2B5EF4-FFF2-40B4-BE49-F238E27FC236}">
                <a16:creationId xmlns:a16="http://schemas.microsoft.com/office/drawing/2014/main" id="{BF2F0669-4FA3-2B25-8B58-6D5A8F910C67}"/>
              </a:ext>
            </a:extLst>
          </p:cNvPr>
          <p:cNvSpPr/>
          <p:nvPr/>
        </p:nvSpPr>
        <p:spPr>
          <a:xfrm>
            <a:off x="2226235" y="5718282"/>
            <a:ext cx="1265245" cy="299757"/>
          </a:xfrm>
          <a:prstGeom prst="roundRect">
            <a:avLst/>
          </a:prstGeom>
          <a:solidFill>
            <a:srgbClr val="F69F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33" name="Rectangle : coins arrondis 32">
            <a:extLst>
              <a:ext uri="{FF2B5EF4-FFF2-40B4-BE49-F238E27FC236}">
                <a16:creationId xmlns:a16="http://schemas.microsoft.com/office/drawing/2014/main" id="{2DA55532-D6CB-CBB4-D68E-9D584749098D}"/>
              </a:ext>
            </a:extLst>
          </p:cNvPr>
          <p:cNvSpPr/>
          <p:nvPr/>
        </p:nvSpPr>
        <p:spPr>
          <a:xfrm>
            <a:off x="2221782" y="5327140"/>
            <a:ext cx="1317141" cy="299757"/>
          </a:xfrm>
          <a:prstGeom prst="roundRect">
            <a:avLst/>
          </a:prstGeom>
          <a:solidFill>
            <a:srgbClr val="F69F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2" name="object 2">
            <a:extLst>
              <a:ext uri="{FF2B5EF4-FFF2-40B4-BE49-F238E27FC236}">
                <a16:creationId xmlns:a16="http://schemas.microsoft.com/office/drawing/2014/main" id="{6DC00AFB-0250-A216-890F-9DD3FDD31E9D}"/>
              </a:ext>
            </a:extLst>
          </p:cNvPr>
          <p:cNvSpPr/>
          <p:nvPr/>
        </p:nvSpPr>
        <p:spPr>
          <a:xfrm>
            <a:off x="6042844" y="-36675"/>
            <a:ext cx="6148579"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091" dirty="0"/>
          </a:p>
        </p:txBody>
      </p:sp>
      <p:sp>
        <p:nvSpPr>
          <p:cNvPr id="4" name="object 4">
            <a:extLst>
              <a:ext uri="{FF2B5EF4-FFF2-40B4-BE49-F238E27FC236}">
                <a16:creationId xmlns:a16="http://schemas.microsoft.com/office/drawing/2014/main" id="{7682CD4A-C587-A984-D9B3-B1C19281E772}"/>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091"/>
          </a:p>
        </p:txBody>
      </p:sp>
      <p:sp>
        <p:nvSpPr>
          <p:cNvPr id="8" name="Espace réservé du contenu 2">
            <a:extLst>
              <a:ext uri="{FF2B5EF4-FFF2-40B4-BE49-F238E27FC236}">
                <a16:creationId xmlns:a16="http://schemas.microsoft.com/office/drawing/2014/main" id="{E91858EF-9013-A5CC-A8CD-73B00AD6CD7F}"/>
              </a:ext>
            </a:extLst>
          </p:cNvPr>
          <p:cNvSpPr>
            <a:spLocks noGrp="1"/>
          </p:cNvSpPr>
          <p:nvPr>
            <p:ph idx="1"/>
          </p:nvPr>
        </p:nvSpPr>
        <p:spPr>
          <a:xfrm>
            <a:off x="334549" y="4047966"/>
            <a:ext cx="5235310" cy="808110"/>
          </a:xfrm>
          <a:noFill/>
        </p:spPr>
        <p:txBody>
          <a:bodyPr>
            <a:noAutofit/>
          </a:bodyPr>
          <a:lstStyle/>
          <a:p>
            <a:pPr marL="0" indent="0">
              <a:lnSpc>
                <a:spcPct val="100000"/>
              </a:lnSpc>
              <a:spcBef>
                <a:spcPts val="0"/>
              </a:spcBef>
              <a:buNone/>
            </a:pPr>
            <a:r>
              <a:rPr lang="fr-FR" sz="1866" u="sng" dirty="0">
                <a:solidFill>
                  <a:srgbClr val="14387F"/>
                </a:solidFill>
                <a:latin typeface="Aptos" panose="020B0004020202020204" pitchFamily="34" charset="0"/>
              </a:rPr>
              <a:t>Motifs de non réalisation de la FHA</a:t>
            </a:r>
            <a:r>
              <a:rPr lang="fr-FR" sz="1866" u="sng" dirty="0">
                <a:solidFill>
                  <a:srgbClr val="153A83"/>
                </a:solidFill>
                <a:latin typeface="Aptos" panose="020B0004020202020204" pitchFamily="34" charset="0"/>
              </a:rPr>
              <a:t> </a:t>
            </a:r>
            <a:r>
              <a:rPr lang="fr-FR" sz="1866" baseline="30000" dirty="0">
                <a:solidFill>
                  <a:srgbClr val="153A83"/>
                </a:solidFill>
                <a:latin typeface="Aptos" panose="020B0004020202020204" pitchFamily="34" charset="0"/>
              </a:rPr>
              <a:t>(1)</a:t>
            </a:r>
            <a:endParaRPr lang="fr-FR" sz="1866" u="sng" dirty="0">
              <a:solidFill>
                <a:srgbClr val="153A83"/>
              </a:solidFill>
              <a:latin typeface="Aptos" panose="020B0004020202020204" pitchFamily="34" charset="0"/>
            </a:endParaRPr>
          </a:p>
          <a:p>
            <a:pPr marL="0" indent="0">
              <a:lnSpc>
                <a:spcPct val="100000"/>
              </a:lnSpc>
              <a:spcBef>
                <a:spcPts val="0"/>
              </a:spcBef>
              <a:buNone/>
            </a:pPr>
            <a:r>
              <a:rPr lang="fr-FR" sz="1333" dirty="0">
                <a:solidFill>
                  <a:srgbClr val="14387F"/>
                </a:solidFill>
                <a:latin typeface="Aptos" panose="020B0004020202020204" pitchFamily="34" charset="0"/>
              </a:rPr>
              <a:t>Audit </a:t>
            </a:r>
            <a:r>
              <a:rPr lang="fr-FR" sz="1333" dirty="0" err="1">
                <a:solidFill>
                  <a:srgbClr val="14387F"/>
                </a:solidFill>
                <a:latin typeface="Aptos" panose="020B0004020202020204" pitchFamily="34" charset="0"/>
              </a:rPr>
              <a:t>Pulpe’friction</a:t>
            </a:r>
            <a:r>
              <a:rPr lang="fr-FR" sz="1333" dirty="0">
                <a:solidFill>
                  <a:srgbClr val="14387F"/>
                </a:solidFill>
                <a:latin typeface="Aptos" panose="020B0004020202020204" pitchFamily="34" charset="0"/>
              </a:rPr>
              <a:t> : 262 ESMS répondants</a:t>
            </a:r>
            <a:endParaRPr lang="fr-FR" sz="1866" i="1" u="sng" dirty="0">
              <a:solidFill>
                <a:srgbClr val="14387F"/>
              </a:solidFill>
              <a:latin typeface="Aptos" panose="020B0004020202020204" pitchFamily="34" charset="0"/>
              <a:sym typeface="Wingdings" panose="05000000000000000000" pitchFamily="2" charset="2"/>
            </a:endParaRPr>
          </a:p>
        </p:txBody>
      </p:sp>
      <p:graphicFrame>
        <p:nvGraphicFramePr>
          <p:cNvPr id="23" name="Tableau 22">
            <a:extLst>
              <a:ext uri="{FF2B5EF4-FFF2-40B4-BE49-F238E27FC236}">
                <a16:creationId xmlns:a16="http://schemas.microsoft.com/office/drawing/2014/main" id="{0698C0E7-EB00-DCBE-22EB-00F9B8B70E32}"/>
              </a:ext>
            </a:extLst>
          </p:cNvPr>
          <p:cNvGraphicFramePr>
            <a:graphicFrameLocks noGrp="1"/>
          </p:cNvGraphicFramePr>
          <p:nvPr/>
        </p:nvGraphicFramePr>
        <p:xfrm>
          <a:off x="334549" y="2253826"/>
          <a:ext cx="5422315" cy="1181987"/>
        </p:xfrm>
        <a:graphic>
          <a:graphicData uri="http://schemas.openxmlformats.org/drawingml/2006/table">
            <a:tbl>
              <a:tblPr firstRow="1" bandRow="1">
                <a:tableStyleId>{5C22544A-7EE6-4342-B048-85BDC9FD1C3A}</a:tableStyleId>
              </a:tblPr>
              <a:tblGrid>
                <a:gridCol w="1615067">
                  <a:extLst>
                    <a:ext uri="{9D8B030D-6E8A-4147-A177-3AD203B41FA5}">
                      <a16:colId xmlns:a16="http://schemas.microsoft.com/office/drawing/2014/main" val="42023231"/>
                    </a:ext>
                  </a:extLst>
                </a:gridCol>
                <a:gridCol w="3807248">
                  <a:extLst>
                    <a:ext uri="{9D8B030D-6E8A-4147-A177-3AD203B41FA5}">
                      <a16:colId xmlns:a16="http://schemas.microsoft.com/office/drawing/2014/main" val="2189899056"/>
                    </a:ext>
                  </a:extLst>
                </a:gridCol>
              </a:tblGrid>
              <a:tr h="453979">
                <a:tc>
                  <a:txBody>
                    <a:bodyPr/>
                    <a:lstStyle/>
                    <a:p>
                      <a:pPr algn="l">
                        <a:lnSpc>
                          <a:spcPct val="150000"/>
                        </a:lnSpc>
                      </a:pPr>
                      <a:endParaRPr lang="fr-FR" sz="1600" b="1" dirty="0">
                        <a:solidFill>
                          <a:srgbClr val="153A83"/>
                        </a:solidFill>
                        <a:latin typeface="Aptos" panose="020B0004020202020204" pitchFamily="34" charset="0"/>
                      </a:endParaRPr>
                    </a:p>
                  </a:txBody>
                  <a:tcPr marL="60951" marR="60951" marT="30475" marB="30475">
                    <a:lnB w="12700" cap="flat" cmpd="sng" algn="ctr">
                      <a:solidFill>
                        <a:srgbClr val="F69F14"/>
                      </a:solidFill>
                      <a:prstDash val="solid"/>
                      <a:round/>
                      <a:headEnd type="none" w="med" len="med"/>
                      <a:tailEnd type="none" w="med" len="med"/>
                    </a:lnB>
                    <a:solidFill>
                      <a:schemeClr val="bg1"/>
                    </a:solidFill>
                  </a:tcPr>
                </a:tc>
                <a:tc>
                  <a:txBody>
                    <a:bodyPr/>
                    <a:lstStyle/>
                    <a:p>
                      <a:pPr algn="ctr">
                        <a:lnSpc>
                          <a:spcPct val="100000"/>
                        </a:lnSpc>
                      </a:pPr>
                      <a:r>
                        <a:rPr lang="fr-FR" sz="1600" b="0" dirty="0">
                          <a:latin typeface="Aptos" panose="020B0004020202020204" pitchFamily="34" charset="0"/>
                        </a:rPr>
                        <a:t>Nombre de FHA </a:t>
                      </a:r>
                      <a:r>
                        <a:rPr lang="fr-FR" sz="1600" b="0" baseline="30000" dirty="0">
                          <a:solidFill>
                            <a:schemeClr val="bg1"/>
                          </a:solidFill>
                          <a:latin typeface="Aptos" panose="020B0004020202020204" pitchFamily="34" charset="0"/>
                        </a:rPr>
                        <a:t>(1)</a:t>
                      </a:r>
                      <a:r>
                        <a:rPr lang="fr-FR" sz="1600" b="0" dirty="0">
                          <a:solidFill>
                            <a:schemeClr val="bg1"/>
                          </a:solidFill>
                          <a:latin typeface="Aptos" panose="020B0004020202020204" pitchFamily="34" charset="0"/>
                        </a:rPr>
                        <a:t> </a:t>
                      </a:r>
                      <a:r>
                        <a:rPr lang="fr-FR" sz="1600" b="0" dirty="0">
                          <a:latin typeface="Aptos" panose="020B0004020202020204" pitchFamily="34" charset="0"/>
                        </a:rPr>
                        <a:t>/ résident / jour</a:t>
                      </a:r>
                    </a:p>
                  </a:txBody>
                  <a:tcPr marL="60951" marR="60951" marT="30475" marB="30475" anchor="ctr">
                    <a:lnB w="12700" cap="flat" cmpd="sng" algn="ctr">
                      <a:solidFill>
                        <a:srgbClr val="F69F14"/>
                      </a:solidFill>
                      <a:prstDash val="solid"/>
                      <a:round/>
                      <a:headEnd type="none" w="med" len="med"/>
                      <a:tailEnd type="none" w="med" len="med"/>
                    </a:lnB>
                    <a:solidFill>
                      <a:srgbClr val="F69F14"/>
                    </a:solidFill>
                  </a:tcPr>
                </a:tc>
                <a:extLst>
                  <a:ext uri="{0D108BD9-81ED-4DB2-BD59-A6C34878D82A}">
                    <a16:rowId xmlns:a16="http://schemas.microsoft.com/office/drawing/2014/main" val="4001163771"/>
                  </a:ext>
                </a:extLst>
              </a:tr>
              <a:tr h="391481">
                <a:tc>
                  <a:txBody>
                    <a:bodyPr/>
                    <a:lstStyle/>
                    <a:p>
                      <a:pPr>
                        <a:lnSpc>
                          <a:spcPct val="150000"/>
                        </a:lnSpc>
                      </a:pPr>
                      <a:r>
                        <a:rPr lang="fr-FR" sz="1600" b="1" dirty="0">
                          <a:solidFill>
                            <a:srgbClr val="153A83"/>
                          </a:solidFill>
                          <a:latin typeface="Aptos" panose="020B0004020202020204" pitchFamily="34" charset="0"/>
                        </a:rPr>
                        <a:t>EHPAD</a:t>
                      </a:r>
                    </a:p>
                  </a:txBody>
                  <a:tcPr marL="60951" marR="60951" marT="30475" marB="30475">
                    <a:lnT w="12700" cap="flat" cmpd="sng" algn="ctr">
                      <a:solidFill>
                        <a:srgbClr val="F69F14"/>
                      </a:solidFill>
                      <a:prstDash val="solid"/>
                      <a:round/>
                      <a:headEnd type="none" w="med" len="med"/>
                      <a:tailEnd type="none" w="med" len="med"/>
                    </a:lnT>
                    <a:solidFill>
                      <a:schemeClr val="bg1"/>
                    </a:solidFill>
                  </a:tcPr>
                </a:tc>
                <a:tc>
                  <a:txBody>
                    <a:bodyPr/>
                    <a:lstStyle/>
                    <a:p>
                      <a:pPr algn="ctr">
                        <a:lnSpc>
                          <a:spcPct val="150000"/>
                        </a:lnSpc>
                      </a:pPr>
                      <a:r>
                        <a:rPr lang="fr-FR" sz="1600" b="1" dirty="0">
                          <a:solidFill>
                            <a:srgbClr val="153A83"/>
                          </a:solidFill>
                          <a:latin typeface="Aptos" panose="020B0004020202020204" pitchFamily="34" charset="0"/>
                        </a:rPr>
                        <a:t>1,59</a:t>
                      </a:r>
                    </a:p>
                  </a:txBody>
                  <a:tcPr marL="60951" marR="60951" marT="30475" marB="30475">
                    <a:lnT w="12700" cap="flat" cmpd="sng" algn="ctr">
                      <a:solidFill>
                        <a:srgbClr val="F69F14"/>
                      </a:solidFill>
                      <a:prstDash val="solid"/>
                      <a:round/>
                      <a:headEnd type="none" w="med" len="med"/>
                      <a:tailEnd type="none" w="med" len="med"/>
                    </a:lnT>
                    <a:solidFill>
                      <a:schemeClr val="bg1"/>
                    </a:solidFill>
                  </a:tcPr>
                </a:tc>
                <a:extLst>
                  <a:ext uri="{0D108BD9-81ED-4DB2-BD59-A6C34878D82A}">
                    <a16:rowId xmlns:a16="http://schemas.microsoft.com/office/drawing/2014/main" val="3245484700"/>
                  </a:ext>
                </a:extLst>
              </a:tr>
              <a:tr h="336413">
                <a:tc>
                  <a:txBody>
                    <a:bodyPr/>
                    <a:lstStyle/>
                    <a:p>
                      <a:pPr>
                        <a:lnSpc>
                          <a:spcPct val="150000"/>
                        </a:lnSpc>
                      </a:pPr>
                      <a:r>
                        <a:rPr lang="fr-FR" sz="1300" b="0" dirty="0">
                          <a:solidFill>
                            <a:srgbClr val="153A83"/>
                          </a:solidFill>
                          <a:latin typeface="Aptos" panose="020B0004020202020204" pitchFamily="34" charset="0"/>
                        </a:rPr>
                        <a:t>ESMS hors EHPAD</a:t>
                      </a:r>
                    </a:p>
                  </a:txBody>
                  <a:tcPr marL="60951" marR="60951" marT="30475" marB="30475">
                    <a:solidFill>
                      <a:schemeClr val="bg1"/>
                    </a:solidFill>
                  </a:tcPr>
                </a:tc>
                <a:tc>
                  <a:txBody>
                    <a:bodyPr/>
                    <a:lstStyle/>
                    <a:p>
                      <a:pPr algn="ctr">
                        <a:lnSpc>
                          <a:spcPct val="150000"/>
                        </a:lnSpc>
                      </a:pPr>
                      <a:r>
                        <a:rPr lang="fr-FR" sz="1300" b="0" dirty="0">
                          <a:solidFill>
                            <a:srgbClr val="153A83"/>
                          </a:solidFill>
                          <a:latin typeface="Aptos" panose="020B0004020202020204" pitchFamily="34" charset="0"/>
                        </a:rPr>
                        <a:t>1,36</a:t>
                      </a:r>
                    </a:p>
                  </a:txBody>
                  <a:tcPr marL="60951" marR="60951" marT="30475" marB="30475">
                    <a:solidFill>
                      <a:schemeClr val="bg1"/>
                    </a:solidFill>
                  </a:tcPr>
                </a:tc>
                <a:extLst>
                  <a:ext uri="{0D108BD9-81ED-4DB2-BD59-A6C34878D82A}">
                    <a16:rowId xmlns:a16="http://schemas.microsoft.com/office/drawing/2014/main" val="2577300931"/>
                  </a:ext>
                </a:extLst>
              </a:tr>
            </a:tbl>
          </a:graphicData>
        </a:graphic>
      </p:graphicFrame>
      <p:pic>
        <p:nvPicPr>
          <p:cNvPr id="24" name="Image 23">
            <a:extLst>
              <a:ext uri="{FF2B5EF4-FFF2-40B4-BE49-F238E27FC236}">
                <a16:creationId xmlns:a16="http://schemas.microsoft.com/office/drawing/2014/main" id="{233028A9-B1BE-326D-0588-AFD8FF8B84B2}"/>
              </a:ext>
            </a:extLst>
          </p:cNvPr>
          <p:cNvPicPr>
            <a:picLocks noChangeAspect="1"/>
          </p:cNvPicPr>
          <p:nvPr/>
        </p:nvPicPr>
        <p:blipFill>
          <a:blip r:embed="rId3"/>
          <a:stretch>
            <a:fillRect/>
          </a:stretch>
        </p:blipFill>
        <p:spPr>
          <a:xfrm>
            <a:off x="6831415" y="3160888"/>
            <a:ext cx="1322273" cy="1303678"/>
          </a:xfrm>
          <a:prstGeom prst="rect">
            <a:avLst/>
          </a:prstGeom>
        </p:spPr>
      </p:pic>
      <p:sp>
        <p:nvSpPr>
          <p:cNvPr id="25" name="Rectangle : coins arrondis 24">
            <a:extLst>
              <a:ext uri="{FF2B5EF4-FFF2-40B4-BE49-F238E27FC236}">
                <a16:creationId xmlns:a16="http://schemas.microsoft.com/office/drawing/2014/main" id="{C9DEC3EE-6D8E-74F8-AE87-04EC6FB61357}"/>
              </a:ext>
            </a:extLst>
          </p:cNvPr>
          <p:cNvSpPr/>
          <p:nvPr/>
        </p:nvSpPr>
        <p:spPr>
          <a:xfrm>
            <a:off x="8440253" y="3449121"/>
            <a:ext cx="3103792" cy="732758"/>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153A83"/>
                </a:solidFill>
                <a:latin typeface="Aptos" panose="020B0004020202020204" pitchFamily="34" charset="0"/>
              </a:rPr>
              <a:t>&gt; 4 frictions / résident / jour</a:t>
            </a:r>
          </a:p>
        </p:txBody>
      </p:sp>
      <p:sp>
        <p:nvSpPr>
          <p:cNvPr id="26" name="ZoneTexte 25">
            <a:extLst>
              <a:ext uri="{FF2B5EF4-FFF2-40B4-BE49-F238E27FC236}">
                <a16:creationId xmlns:a16="http://schemas.microsoft.com/office/drawing/2014/main" id="{1BF758C9-DB51-3B7C-06F5-FFD0579BE642}"/>
              </a:ext>
            </a:extLst>
          </p:cNvPr>
          <p:cNvSpPr txBox="1"/>
          <p:nvPr/>
        </p:nvSpPr>
        <p:spPr>
          <a:xfrm>
            <a:off x="6831770" y="2432932"/>
            <a:ext cx="4712276" cy="666593"/>
          </a:xfrm>
          <a:prstGeom prst="rect">
            <a:avLst/>
          </a:prstGeom>
          <a:noFill/>
        </p:spPr>
        <p:txBody>
          <a:bodyPr wrap="square">
            <a:spAutoFit/>
          </a:bodyPr>
          <a:lstStyle/>
          <a:p>
            <a:pPr algn="ctr"/>
            <a:r>
              <a:rPr lang="fr-FR" sz="1866" dirty="0">
                <a:solidFill>
                  <a:schemeClr val="bg1"/>
                </a:solidFill>
                <a:latin typeface="Aptos" panose="020B0004020202020204" pitchFamily="34" charset="0"/>
              </a:rPr>
              <a:t>Objectifs de la stratégie nationale 2022-2027</a:t>
            </a:r>
          </a:p>
        </p:txBody>
      </p:sp>
      <p:sp>
        <p:nvSpPr>
          <p:cNvPr id="29" name="Rectangle : coins arrondis 28">
            <a:extLst>
              <a:ext uri="{FF2B5EF4-FFF2-40B4-BE49-F238E27FC236}">
                <a16:creationId xmlns:a16="http://schemas.microsoft.com/office/drawing/2014/main" id="{A837DBB2-C5E2-87CB-42FC-C14564328EB5}"/>
              </a:ext>
            </a:extLst>
          </p:cNvPr>
          <p:cNvSpPr/>
          <p:nvPr/>
        </p:nvSpPr>
        <p:spPr>
          <a:xfrm>
            <a:off x="6928267" y="5217230"/>
            <a:ext cx="4377732" cy="732758"/>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latin typeface="Aptos" panose="020B0004020202020204" pitchFamily="34" charset="0"/>
              </a:rPr>
              <a:t>Données régionales à retrouver </a:t>
            </a:r>
            <a:r>
              <a:rPr lang="fr-FR" sz="16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1600" dirty="0">
              <a:solidFill>
                <a:schemeClr val="bg1"/>
              </a:solidFill>
              <a:latin typeface="Aptos" panose="020B0004020202020204" pitchFamily="34" charset="0"/>
            </a:endParaRPr>
          </a:p>
        </p:txBody>
      </p:sp>
      <p:pic>
        <p:nvPicPr>
          <p:cNvPr id="31" name="Image 30">
            <a:extLst>
              <a:ext uri="{FF2B5EF4-FFF2-40B4-BE49-F238E27FC236}">
                <a16:creationId xmlns:a16="http://schemas.microsoft.com/office/drawing/2014/main" id="{1F31B446-376C-0164-A40D-641D65C120B2}"/>
              </a:ext>
            </a:extLst>
          </p:cNvPr>
          <p:cNvPicPr>
            <a:picLocks noChangeAspect="1"/>
          </p:cNvPicPr>
          <p:nvPr/>
        </p:nvPicPr>
        <p:blipFill>
          <a:blip r:embed="rId3"/>
          <a:stretch>
            <a:fillRect/>
          </a:stretch>
        </p:blipFill>
        <p:spPr>
          <a:xfrm>
            <a:off x="1159614" y="2799118"/>
            <a:ext cx="289101" cy="285036"/>
          </a:xfrm>
          <a:prstGeom prst="rect">
            <a:avLst/>
          </a:prstGeom>
        </p:spPr>
      </p:pic>
      <p:sp>
        <p:nvSpPr>
          <p:cNvPr id="9" name="Rectangle : coins arrondis 8">
            <a:extLst>
              <a:ext uri="{FF2B5EF4-FFF2-40B4-BE49-F238E27FC236}">
                <a16:creationId xmlns:a16="http://schemas.microsoft.com/office/drawing/2014/main" id="{AF4294F3-B1D0-C611-5EEB-48FBE2707E30}"/>
              </a:ext>
            </a:extLst>
          </p:cNvPr>
          <p:cNvSpPr/>
          <p:nvPr/>
        </p:nvSpPr>
        <p:spPr>
          <a:xfrm>
            <a:off x="945675" y="285036"/>
            <a:ext cx="10067006" cy="80864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7" name="ZoneTexte 6">
            <a:extLst>
              <a:ext uri="{FF2B5EF4-FFF2-40B4-BE49-F238E27FC236}">
                <a16:creationId xmlns:a16="http://schemas.microsoft.com/office/drawing/2014/main" id="{65DC360B-1E2A-73D2-9C1F-EC5C66C12619}"/>
              </a:ext>
            </a:extLst>
          </p:cNvPr>
          <p:cNvSpPr txBox="1"/>
          <p:nvPr/>
        </p:nvSpPr>
        <p:spPr>
          <a:xfrm>
            <a:off x="8052835" y="6421891"/>
            <a:ext cx="4111828" cy="430695"/>
          </a:xfrm>
          <a:prstGeom prst="rect">
            <a:avLst/>
          </a:prstGeom>
          <a:noFill/>
        </p:spPr>
        <p:txBody>
          <a:bodyPr wrap="square">
            <a:spAutoFit/>
          </a:bodyPr>
          <a:lstStyle/>
          <a:p>
            <a:pPr algn="r"/>
            <a:r>
              <a:rPr lang="fr-FR" sz="733" i="1" dirty="0">
                <a:solidFill>
                  <a:schemeClr val="tx1">
                    <a:lumMod val="65000"/>
                    <a:lumOff val="35000"/>
                  </a:schemeClr>
                </a:solidFill>
              </a:rPr>
              <a:t>Santé publique France. Surveillance des consommations de produits hydro-alcooliques en établissement d’hébergement pour personnes âgées dépendantes et en établissement du secteur du handicap. Données 2022-2023</a:t>
            </a:r>
          </a:p>
        </p:txBody>
      </p:sp>
      <p:sp>
        <p:nvSpPr>
          <p:cNvPr id="27" name="object 6">
            <a:extLst>
              <a:ext uri="{FF2B5EF4-FFF2-40B4-BE49-F238E27FC236}">
                <a16:creationId xmlns:a16="http://schemas.microsoft.com/office/drawing/2014/main" id="{E6CB7470-F42A-594D-8E42-CB0E9710F0F3}"/>
              </a:ext>
            </a:extLst>
          </p:cNvPr>
          <p:cNvSpPr txBox="1">
            <a:spLocks/>
          </p:cNvSpPr>
          <p:nvPr/>
        </p:nvSpPr>
        <p:spPr>
          <a:xfrm>
            <a:off x="945675" y="418814"/>
            <a:ext cx="10067006"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solidFill>
                  <a:srgbClr val="14387F"/>
                </a:solidFill>
              </a:rPr>
              <a:t>Hygiène des mains en EHPAD</a:t>
            </a:r>
            <a:endParaRPr lang="fr-FR" sz="3200" dirty="0"/>
          </a:p>
        </p:txBody>
      </p:sp>
      <p:sp>
        <p:nvSpPr>
          <p:cNvPr id="5" name="Espace réservé du contenu 2">
            <a:extLst>
              <a:ext uri="{FF2B5EF4-FFF2-40B4-BE49-F238E27FC236}">
                <a16:creationId xmlns:a16="http://schemas.microsoft.com/office/drawing/2014/main" id="{A824DEAF-FEFB-8129-340E-EB608D9C2D7C}"/>
              </a:ext>
            </a:extLst>
          </p:cNvPr>
          <p:cNvSpPr txBox="1">
            <a:spLocks/>
          </p:cNvSpPr>
          <p:nvPr/>
        </p:nvSpPr>
        <p:spPr>
          <a:xfrm>
            <a:off x="334549" y="1513676"/>
            <a:ext cx="5235310" cy="808110"/>
          </a:xfrm>
          <a:prstGeom prst="rect">
            <a:avLst/>
          </a:prstGeom>
          <a:noFill/>
        </p:spPr>
        <p:txBody>
          <a:bodyPr vert="horz" lIns="60951" tIns="30475" rIns="60951" bIns="30475"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None/>
            </a:pPr>
            <a:r>
              <a:rPr lang="fr-FR" sz="1866" u="sng" dirty="0">
                <a:solidFill>
                  <a:srgbClr val="14387F"/>
                </a:solidFill>
                <a:latin typeface="Aptos" panose="020B0004020202020204" pitchFamily="34" charset="0"/>
              </a:rPr>
              <a:t>Résultats 2023</a:t>
            </a:r>
          </a:p>
          <a:p>
            <a:pPr marL="0" indent="0">
              <a:lnSpc>
                <a:spcPct val="100000"/>
              </a:lnSpc>
              <a:spcBef>
                <a:spcPts val="0"/>
              </a:spcBef>
              <a:buNone/>
            </a:pPr>
            <a:r>
              <a:rPr lang="fr-FR" sz="1333" dirty="0">
                <a:solidFill>
                  <a:srgbClr val="14387F"/>
                </a:solidFill>
                <a:latin typeface="Aptos" panose="020B0004020202020204" pitchFamily="34" charset="0"/>
              </a:rPr>
              <a:t>2173 EHPAD répondants (soit 28% des EHPAD français)</a:t>
            </a:r>
          </a:p>
          <a:p>
            <a:pPr marL="0" indent="0">
              <a:lnSpc>
                <a:spcPct val="100000"/>
              </a:lnSpc>
              <a:spcBef>
                <a:spcPts val="0"/>
              </a:spcBef>
              <a:buNone/>
            </a:pPr>
            <a:endParaRPr lang="fr-FR" sz="1866" i="1" u="sng" dirty="0">
              <a:solidFill>
                <a:srgbClr val="14387F"/>
              </a:solidFill>
              <a:latin typeface="Aptos" panose="020B0004020202020204" pitchFamily="34" charset="0"/>
              <a:sym typeface="Wingdings" panose="05000000000000000000" pitchFamily="2" charset="2"/>
            </a:endParaRPr>
          </a:p>
        </p:txBody>
      </p:sp>
      <p:pic>
        <p:nvPicPr>
          <p:cNvPr id="11" name="Image 10">
            <a:extLst>
              <a:ext uri="{FF2B5EF4-FFF2-40B4-BE49-F238E27FC236}">
                <a16:creationId xmlns:a16="http://schemas.microsoft.com/office/drawing/2014/main" id="{6067031E-1751-930B-E676-C33B8CDB979D}"/>
              </a:ext>
            </a:extLst>
          </p:cNvPr>
          <p:cNvPicPr>
            <a:picLocks noChangeAspect="1"/>
          </p:cNvPicPr>
          <p:nvPr/>
        </p:nvPicPr>
        <p:blipFill>
          <a:blip r:embed="rId5"/>
          <a:stretch>
            <a:fillRect/>
          </a:stretch>
        </p:blipFill>
        <p:spPr>
          <a:xfrm>
            <a:off x="4236144" y="3933630"/>
            <a:ext cx="640845" cy="640845"/>
          </a:xfrm>
          <a:prstGeom prst="rect">
            <a:avLst/>
          </a:prstGeom>
        </p:spPr>
      </p:pic>
      <p:cxnSp>
        <p:nvCxnSpPr>
          <p:cNvPr id="12" name="Connecteur droit 11">
            <a:extLst>
              <a:ext uri="{FF2B5EF4-FFF2-40B4-BE49-F238E27FC236}">
                <a16:creationId xmlns:a16="http://schemas.microsoft.com/office/drawing/2014/main" id="{39D66A71-D1EF-A051-EF2C-7A21AF73F690}"/>
              </a:ext>
            </a:extLst>
          </p:cNvPr>
          <p:cNvCxnSpPr>
            <a:cxnSpLocks/>
          </p:cNvCxnSpPr>
          <p:nvPr/>
        </p:nvCxnSpPr>
        <p:spPr>
          <a:xfrm>
            <a:off x="945675" y="3873679"/>
            <a:ext cx="4161127" cy="0"/>
          </a:xfrm>
          <a:prstGeom prst="line">
            <a:avLst/>
          </a:prstGeom>
          <a:ln w="19050">
            <a:solidFill>
              <a:srgbClr val="DBE0EA"/>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61C04300-19A2-8141-0553-86DE2738DB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0114" y="6335551"/>
            <a:ext cx="1465768" cy="370300"/>
          </a:xfrm>
          <a:prstGeom prst="rect">
            <a:avLst/>
          </a:prstGeom>
        </p:spPr>
      </p:pic>
      <p:sp>
        <p:nvSpPr>
          <p:cNvPr id="30" name="Rectangle : coins arrondis 29">
            <a:extLst>
              <a:ext uri="{FF2B5EF4-FFF2-40B4-BE49-F238E27FC236}">
                <a16:creationId xmlns:a16="http://schemas.microsoft.com/office/drawing/2014/main" id="{448F3972-E706-B016-B128-AA7843A0854B}"/>
              </a:ext>
            </a:extLst>
          </p:cNvPr>
          <p:cNvSpPr/>
          <p:nvPr/>
        </p:nvSpPr>
        <p:spPr>
          <a:xfrm>
            <a:off x="2221781" y="4935998"/>
            <a:ext cx="2435379" cy="299757"/>
          </a:xfrm>
          <a:prstGeom prst="roundRect">
            <a:avLst/>
          </a:prstGeom>
          <a:solidFill>
            <a:srgbClr val="F69F1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cxnSp>
        <p:nvCxnSpPr>
          <p:cNvPr id="18" name="Connecteur droit 17">
            <a:extLst>
              <a:ext uri="{FF2B5EF4-FFF2-40B4-BE49-F238E27FC236}">
                <a16:creationId xmlns:a16="http://schemas.microsoft.com/office/drawing/2014/main" id="{AA3814F9-7237-F26D-9487-DD490B648990}"/>
              </a:ext>
            </a:extLst>
          </p:cNvPr>
          <p:cNvCxnSpPr>
            <a:cxnSpLocks/>
          </p:cNvCxnSpPr>
          <p:nvPr/>
        </p:nvCxnSpPr>
        <p:spPr>
          <a:xfrm>
            <a:off x="2329047" y="4766135"/>
            <a:ext cx="0" cy="1858387"/>
          </a:xfrm>
          <a:prstGeom prst="line">
            <a:avLst/>
          </a:prstGeom>
          <a:ln w="19050">
            <a:solidFill>
              <a:srgbClr val="DBE0EA"/>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44809DE6-0CE2-BCC2-6FF2-4C5E0E2455E3}"/>
              </a:ext>
            </a:extLst>
          </p:cNvPr>
          <p:cNvSpPr/>
          <p:nvPr/>
        </p:nvSpPr>
        <p:spPr>
          <a:xfrm>
            <a:off x="2039283" y="4766135"/>
            <a:ext cx="289405" cy="1858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38" name="Espace réservé du contenu 2">
            <a:extLst>
              <a:ext uri="{FF2B5EF4-FFF2-40B4-BE49-F238E27FC236}">
                <a16:creationId xmlns:a16="http://schemas.microsoft.com/office/drawing/2014/main" id="{4829769A-3B90-8324-A9A2-B4AD20E1156F}"/>
              </a:ext>
            </a:extLst>
          </p:cNvPr>
          <p:cNvSpPr txBox="1">
            <a:spLocks/>
          </p:cNvSpPr>
          <p:nvPr/>
        </p:nvSpPr>
        <p:spPr>
          <a:xfrm>
            <a:off x="4033422" y="4941730"/>
            <a:ext cx="716097" cy="299757"/>
          </a:xfrm>
          <a:prstGeom prst="rect">
            <a:avLst/>
          </a:prstGeom>
          <a:noFill/>
        </p:spPr>
        <p:txBody>
          <a:bodyPr vert="horz" lIns="60951" tIns="30475" rIns="60951" bIns="30475"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None/>
            </a:pPr>
            <a:r>
              <a:rPr lang="fr-FR" sz="1333" b="1" dirty="0">
                <a:solidFill>
                  <a:schemeClr val="bg1"/>
                </a:solidFill>
                <a:latin typeface="Aptos" panose="020B0004020202020204" pitchFamily="34" charset="0"/>
              </a:rPr>
              <a:t>26,1%</a:t>
            </a:r>
            <a:endParaRPr lang="fr-FR" sz="1866" b="1" i="1" u="sng" dirty="0">
              <a:solidFill>
                <a:schemeClr val="bg1"/>
              </a:solidFill>
              <a:latin typeface="Aptos" panose="020B0004020202020204" pitchFamily="34" charset="0"/>
              <a:sym typeface="Wingdings" panose="05000000000000000000" pitchFamily="2" charset="2"/>
            </a:endParaRPr>
          </a:p>
        </p:txBody>
      </p:sp>
      <p:sp>
        <p:nvSpPr>
          <p:cNvPr id="39" name="Espace réservé du contenu 2">
            <a:extLst>
              <a:ext uri="{FF2B5EF4-FFF2-40B4-BE49-F238E27FC236}">
                <a16:creationId xmlns:a16="http://schemas.microsoft.com/office/drawing/2014/main" id="{F63697AE-0822-57D3-AE94-E1AD4EE0E814}"/>
              </a:ext>
            </a:extLst>
          </p:cNvPr>
          <p:cNvSpPr txBox="1">
            <a:spLocks/>
          </p:cNvSpPr>
          <p:nvPr/>
        </p:nvSpPr>
        <p:spPr>
          <a:xfrm>
            <a:off x="3058438" y="5333810"/>
            <a:ext cx="716097" cy="299757"/>
          </a:xfrm>
          <a:prstGeom prst="rect">
            <a:avLst/>
          </a:prstGeom>
          <a:noFill/>
        </p:spPr>
        <p:txBody>
          <a:bodyPr vert="horz" lIns="60951" tIns="30475" rIns="60951" bIns="30475"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None/>
            </a:pPr>
            <a:r>
              <a:rPr lang="fr-FR" sz="1333" b="1" dirty="0">
                <a:solidFill>
                  <a:schemeClr val="bg1"/>
                </a:solidFill>
                <a:latin typeface="Aptos" panose="020B0004020202020204" pitchFamily="34" charset="0"/>
              </a:rPr>
              <a:t>14%</a:t>
            </a:r>
            <a:endParaRPr lang="fr-FR" sz="1866" b="1" i="1" u="sng" dirty="0">
              <a:solidFill>
                <a:schemeClr val="bg1"/>
              </a:solidFill>
              <a:latin typeface="Aptos" panose="020B0004020202020204" pitchFamily="34" charset="0"/>
              <a:sym typeface="Wingdings" panose="05000000000000000000" pitchFamily="2" charset="2"/>
            </a:endParaRPr>
          </a:p>
        </p:txBody>
      </p:sp>
      <p:sp>
        <p:nvSpPr>
          <p:cNvPr id="40" name="Espace réservé du contenu 2">
            <a:extLst>
              <a:ext uri="{FF2B5EF4-FFF2-40B4-BE49-F238E27FC236}">
                <a16:creationId xmlns:a16="http://schemas.microsoft.com/office/drawing/2014/main" id="{A78E7A77-76E9-AEA7-F0AF-77EF2EEA6B09}"/>
              </a:ext>
            </a:extLst>
          </p:cNvPr>
          <p:cNvSpPr txBox="1">
            <a:spLocks/>
          </p:cNvSpPr>
          <p:nvPr/>
        </p:nvSpPr>
        <p:spPr>
          <a:xfrm>
            <a:off x="2874947" y="5731622"/>
            <a:ext cx="716097" cy="299757"/>
          </a:xfrm>
          <a:prstGeom prst="rect">
            <a:avLst/>
          </a:prstGeom>
          <a:noFill/>
        </p:spPr>
        <p:txBody>
          <a:bodyPr vert="horz" lIns="60951" tIns="30475" rIns="60951" bIns="30475"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None/>
            </a:pPr>
            <a:r>
              <a:rPr lang="fr-FR" sz="1333" b="1" dirty="0">
                <a:solidFill>
                  <a:schemeClr val="bg1"/>
                </a:solidFill>
                <a:latin typeface="Aptos" panose="020B0004020202020204" pitchFamily="34" charset="0"/>
              </a:rPr>
              <a:t>13,6%</a:t>
            </a:r>
            <a:endParaRPr lang="fr-FR" sz="1866" b="1" i="1" u="sng" dirty="0">
              <a:solidFill>
                <a:schemeClr val="bg1"/>
              </a:solidFill>
              <a:latin typeface="Aptos" panose="020B0004020202020204" pitchFamily="34" charset="0"/>
              <a:sym typeface="Wingdings" panose="05000000000000000000" pitchFamily="2" charset="2"/>
            </a:endParaRPr>
          </a:p>
        </p:txBody>
      </p:sp>
      <p:sp>
        <p:nvSpPr>
          <p:cNvPr id="41" name="Espace réservé du contenu 2">
            <a:extLst>
              <a:ext uri="{FF2B5EF4-FFF2-40B4-BE49-F238E27FC236}">
                <a16:creationId xmlns:a16="http://schemas.microsoft.com/office/drawing/2014/main" id="{6A24CB84-DE72-1A78-DA87-06517FECB6CD}"/>
              </a:ext>
            </a:extLst>
          </p:cNvPr>
          <p:cNvSpPr txBox="1">
            <a:spLocks/>
          </p:cNvSpPr>
          <p:nvPr/>
        </p:nvSpPr>
        <p:spPr>
          <a:xfrm>
            <a:off x="2688763" y="6120466"/>
            <a:ext cx="850160" cy="299757"/>
          </a:xfrm>
          <a:prstGeom prst="rect">
            <a:avLst/>
          </a:prstGeom>
          <a:noFill/>
        </p:spPr>
        <p:txBody>
          <a:bodyPr vert="horz" lIns="60951" tIns="30475" rIns="60951" bIns="30475"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nSpc>
                <a:spcPct val="100000"/>
              </a:lnSpc>
              <a:spcBef>
                <a:spcPts val="0"/>
              </a:spcBef>
              <a:buNone/>
            </a:pPr>
            <a:r>
              <a:rPr lang="fr-FR" sz="1333" b="1" dirty="0">
                <a:solidFill>
                  <a:schemeClr val="bg1"/>
                </a:solidFill>
                <a:latin typeface="Aptos" panose="020B0004020202020204" pitchFamily="34" charset="0"/>
              </a:rPr>
              <a:t>11,9%</a:t>
            </a:r>
            <a:endParaRPr lang="fr-FR" sz="1866" b="1" i="1" u="sng" dirty="0">
              <a:solidFill>
                <a:schemeClr val="bg1"/>
              </a:solidFill>
              <a:latin typeface="Aptos" panose="020B0004020202020204" pitchFamily="34" charset="0"/>
              <a:sym typeface="Wingdings" panose="05000000000000000000" pitchFamily="2" charset="2"/>
            </a:endParaRPr>
          </a:p>
        </p:txBody>
      </p:sp>
      <p:sp>
        <p:nvSpPr>
          <p:cNvPr id="42" name="Espace réservé du contenu 2">
            <a:extLst>
              <a:ext uri="{FF2B5EF4-FFF2-40B4-BE49-F238E27FC236}">
                <a16:creationId xmlns:a16="http://schemas.microsoft.com/office/drawing/2014/main" id="{28F7CF51-1EDE-20A3-EC24-34FBEDE61274}"/>
              </a:ext>
            </a:extLst>
          </p:cNvPr>
          <p:cNvSpPr txBox="1">
            <a:spLocks/>
          </p:cNvSpPr>
          <p:nvPr/>
        </p:nvSpPr>
        <p:spPr>
          <a:xfrm>
            <a:off x="383819" y="4941730"/>
            <a:ext cx="1898576" cy="299757"/>
          </a:xfrm>
          <a:prstGeom prst="rect">
            <a:avLst/>
          </a:prstGeom>
          <a:noFill/>
        </p:spPr>
        <p:txBody>
          <a:bodyPr vert="horz" lIns="60951" tIns="30475" rIns="60951" bIns="30475"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100000"/>
              </a:lnSpc>
              <a:spcBef>
                <a:spcPts val="0"/>
              </a:spcBef>
              <a:buNone/>
            </a:pPr>
            <a:r>
              <a:rPr lang="fr-FR" sz="1200" dirty="0">
                <a:solidFill>
                  <a:srgbClr val="153A83"/>
                </a:solidFill>
                <a:latin typeface="Aptos" panose="020B0004020202020204" pitchFamily="34" charset="0"/>
              </a:rPr>
              <a:t>Indisponibilité du PHA </a:t>
            </a:r>
            <a:r>
              <a:rPr lang="fr-FR" sz="1200" baseline="30000" dirty="0">
                <a:solidFill>
                  <a:srgbClr val="153A83"/>
                </a:solidFill>
                <a:latin typeface="Aptos" panose="020B0004020202020204" pitchFamily="34" charset="0"/>
              </a:rPr>
              <a:t>(2)</a:t>
            </a:r>
            <a:endParaRPr lang="fr-FR" sz="1600" i="1" u="sng" dirty="0">
              <a:solidFill>
                <a:srgbClr val="153A83"/>
              </a:solidFill>
              <a:latin typeface="Aptos" panose="020B0004020202020204" pitchFamily="34" charset="0"/>
              <a:sym typeface="Wingdings" panose="05000000000000000000" pitchFamily="2" charset="2"/>
            </a:endParaRPr>
          </a:p>
        </p:txBody>
      </p:sp>
      <p:sp>
        <p:nvSpPr>
          <p:cNvPr id="43" name="Espace réservé du contenu 2">
            <a:extLst>
              <a:ext uri="{FF2B5EF4-FFF2-40B4-BE49-F238E27FC236}">
                <a16:creationId xmlns:a16="http://schemas.microsoft.com/office/drawing/2014/main" id="{7961C18E-85AE-8F3C-A37C-C7017374EA84}"/>
              </a:ext>
            </a:extLst>
          </p:cNvPr>
          <p:cNvSpPr txBox="1">
            <a:spLocks/>
          </p:cNvSpPr>
          <p:nvPr/>
        </p:nvSpPr>
        <p:spPr>
          <a:xfrm>
            <a:off x="384944" y="5252868"/>
            <a:ext cx="1898576" cy="471145"/>
          </a:xfrm>
          <a:prstGeom prst="rect">
            <a:avLst/>
          </a:prstGeom>
          <a:noFill/>
        </p:spPr>
        <p:txBody>
          <a:bodyPr vert="horz" lIns="60951" tIns="30475" rIns="60951" bIns="30475"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100000"/>
              </a:lnSpc>
              <a:spcBef>
                <a:spcPts val="0"/>
              </a:spcBef>
              <a:buNone/>
            </a:pPr>
            <a:r>
              <a:rPr lang="fr-FR" sz="1200" dirty="0">
                <a:solidFill>
                  <a:srgbClr val="14387F"/>
                </a:solidFill>
                <a:latin typeface="Aptos" panose="020B0004020202020204" pitchFamily="34" charset="0"/>
              </a:rPr>
              <a:t>Perception d’un geste sans risque infectieux</a:t>
            </a:r>
            <a:endParaRPr lang="fr-FR" sz="1600" i="1" u="sng" dirty="0">
              <a:solidFill>
                <a:srgbClr val="14387F"/>
              </a:solidFill>
              <a:latin typeface="Aptos" panose="020B0004020202020204" pitchFamily="34" charset="0"/>
              <a:sym typeface="Wingdings" panose="05000000000000000000" pitchFamily="2" charset="2"/>
            </a:endParaRPr>
          </a:p>
        </p:txBody>
      </p:sp>
      <p:sp>
        <p:nvSpPr>
          <p:cNvPr id="44" name="Espace réservé du contenu 2">
            <a:extLst>
              <a:ext uri="{FF2B5EF4-FFF2-40B4-BE49-F238E27FC236}">
                <a16:creationId xmlns:a16="http://schemas.microsoft.com/office/drawing/2014/main" id="{BF4DD29B-39F0-E119-99AC-8EAFC348376B}"/>
              </a:ext>
            </a:extLst>
          </p:cNvPr>
          <p:cNvSpPr txBox="1">
            <a:spLocks/>
          </p:cNvSpPr>
          <p:nvPr/>
        </p:nvSpPr>
        <p:spPr>
          <a:xfrm>
            <a:off x="407527" y="5731622"/>
            <a:ext cx="1898576" cy="299757"/>
          </a:xfrm>
          <a:prstGeom prst="rect">
            <a:avLst/>
          </a:prstGeom>
          <a:noFill/>
        </p:spPr>
        <p:txBody>
          <a:bodyPr vert="horz" lIns="60951" tIns="30475" rIns="60951" bIns="30475"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100000"/>
              </a:lnSpc>
              <a:spcBef>
                <a:spcPts val="0"/>
              </a:spcBef>
              <a:buNone/>
            </a:pPr>
            <a:r>
              <a:rPr lang="fr-FR" sz="1200" dirty="0">
                <a:solidFill>
                  <a:srgbClr val="14387F"/>
                </a:solidFill>
                <a:latin typeface="Aptos" panose="020B0004020202020204" pitchFamily="34" charset="0"/>
              </a:rPr>
              <a:t>Inconfort du </a:t>
            </a:r>
            <a:r>
              <a:rPr lang="fr-FR" sz="1200" dirty="0">
                <a:solidFill>
                  <a:srgbClr val="153A83"/>
                </a:solidFill>
                <a:latin typeface="Aptos" panose="020B0004020202020204" pitchFamily="34" charset="0"/>
              </a:rPr>
              <a:t>PHA </a:t>
            </a:r>
            <a:r>
              <a:rPr lang="fr-FR" sz="1200" baseline="30000" dirty="0">
                <a:solidFill>
                  <a:srgbClr val="153A83"/>
                </a:solidFill>
                <a:latin typeface="Aptos" panose="020B0004020202020204" pitchFamily="34" charset="0"/>
              </a:rPr>
              <a:t>(2)</a:t>
            </a:r>
            <a:endParaRPr lang="fr-FR" sz="1600" i="1" u="sng" dirty="0">
              <a:solidFill>
                <a:srgbClr val="14387F"/>
              </a:solidFill>
              <a:latin typeface="Aptos" panose="020B0004020202020204" pitchFamily="34" charset="0"/>
              <a:sym typeface="Wingdings" panose="05000000000000000000" pitchFamily="2" charset="2"/>
            </a:endParaRPr>
          </a:p>
        </p:txBody>
      </p:sp>
      <p:sp>
        <p:nvSpPr>
          <p:cNvPr id="45" name="Espace réservé du contenu 2">
            <a:extLst>
              <a:ext uri="{FF2B5EF4-FFF2-40B4-BE49-F238E27FC236}">
                <a16:creationId xmlns:a16="http://schemas.microsoft.com/office/drawing/2014/main" id="{C8A8F4F2-DF68-019F-FA37-B5914180859B}"/>
              </a:ext>
            </a:extLst>
          </p:cNvPr>
          <p:cNvSpPr txBox="1">
            <a:spLocks/>
          </p:cNvSpPr>
          <p:nvPr/>
        </p:nvSpPr>
        <p:spPr>
          <a:xfrm>
            <a:off x="407527" y="6120466"/>
            <a:ext cx="1898576" cy="299757"/>
          </a:xfrm>
          <a:prstGeom prst="rect">
            <a:avLst/>
          </a:prstGeom>
          <a:noFill/>
        </p:spPr>
        <p:txBody>
          <a:bodyPr vert="horz" lIns="60951" tIns="30475" rIns="60951" bIns="30475"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r">
              <a:lnSpc>
                <a:spcPct val="100000"/>
              </a:lnSpc>
              <a:spcBef>
                <a:spcPts val="0"/>
              </a:spcBef>
              <a:buNone/>
            </a:pPr>
            <a:r>
              <a:rPr lang="fr-FR" sz="1200" dirty="0">
                <a:solidFill>
                  <a:srgbClr val="14387F"/>
                </a:solidFill>
                <a:latin typeface="Aptos" panose="020B0004020202020204" pitchFamily="34" charset="0"/>
              </a:rPr>
              <a:t>Manque de temps</a:t>
            </a:r>
            <a:endParaRPr lang="fr-FR" sz="1600" i="1" u="sng" dirty="0">
              <a:solidFill>
                <a:srgbClr val="14387F"/>
              </a:solidFill>
              <a:latin typeface="Aptos" panose="020B0004020202020204" pitchFamily="34" charset="0"/>
              <a:sym typeface="Wingdings" panose="05000000000000000000" pitchFamily="2" charset="2"/>
            </a:endParaRPr>
          </a:p>
        </p:txBody>
      </p:sp>
      <p:sp>
        <p:nvSpPr>
          <p:cNvPr id="46" name="ZoneTexte 45">
            <a:extLst>
              <a:ext uri="{FF2B5EF4-FFF2-40B4-BE49-F238E27FC236}">
                <a16:creationId xmlns:a16="http://schemas.microsoft.com/office/drawing/2014/main" id="{1F1C975F-8FEB-D072-5409-5875FCE9F57A}"/>
              </a:ext>
            </a:extLst>
          </p:cNvPr>
          <p:cNvSpPr txBox="1"/>
          <p:nvPr/>
        </p:nvSpPr>
        <p:spPr>
          <a:xfrm>
            <a:off x="2226235" y="6470657"/>
            <a:ext cx="3665306" cy="338554"/>
          </a:xfrm>
          <a:prstGeom prst="rect">
            <a:avLst/>
          </a:prstGeom>
          <a:noFill/>
        </p:spPr>
        <p:txBody>
          <a:bodyPr wrap="square">
            <a:spAutoFit/>
          </a:bodyPr>
          <a:lstStyle/>
          <a:p>
            <a:pPr marL="152385" indent="-152385" algn="r">
              <a:buAutoNum type="arabicParenBoth"/>
            </a:pPr>
            <a:r>
              <a:rPr lang="fr-FR" sz="800" dirty="0">
                <a:solidFill>
                  <a:srgbClr val="153A83"/>
                </a:solidFill>
                <a:latin typeface="Aptos" panose="020B0004020202020204" pitchFamily="34" charset="0"/>
              </a:rPr>
              <a:t>Friction hydro-alcoolique</a:t>
            </a:r>
          </a:p>
          <a:p>
            <a:pPr marL="152385" indent="-152385" algn="r">
              <a:buFontTx/>
              <a:buAutoNum type="arabicParenBoth"/>
            </a:pPr>
            <a:r>
              <a:rPr lang="fr-FR" sz="800" dirty="0">
                <a:solidFill>
                  <a:srgbClr val="153A83"/>
                </a:solidFill>
                <a:latin typeface="Aptos" panose="020B0004020202020204" pitchFamily="34" charset="0"/>
              </a:rPr>
              <a:t>Produit hydro-alcoolique</a:t>
            </a:r>
          </a:p>
        </p:txBody>
      </p:sp>
    </p:spTree>
    <p:extLst>
      <p:ext uri="{BB962C8B-B14F-4D97-AF65-F5344CB8AC3E}">
        <p14:creationId xmlns:p14="http://schemas.microsoft.com/office/powerpoint/2010/main" val="302594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E7AEC-71CC-54C6-6698-3E68F1BF258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9A68F1B-B58C-DE19-FABF-16033EC1AC9E}"/>
              </a:ext>
            </a:extLst>
          </p:cNvPr>
          <p:cNvSpPr/>
          <p:nvPr/>
        </p:nvSpPr>
        <p:spPr>
          <a:xfrm>
            <a:off x="941" y="674"/>
            <a:ext cx="12190119" cy="6857038"/>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sz="1091"/>
          </a:p>
        </p:txBody>
      </p:sp>
      <p:sp>
        <p:nvSpPr>
          <p:cNvPr id="14" name="object 14">
            <a:extLst>
              <a:ext uri="{FF2B5EF4-FFF2-40B4-BE49-F238E27FC236}">
                <a16:creationId xmlns:a16="http://schemas.microsoft.com/office/drawing/2014/main" id="{78576B4D-DC58-EF93-721A-DC4DF5562E59}"/>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091"/>
          </a:p>
        </p:txBody>
      </p:sp>
      <p:sp>
        <p:nvSpPr>
          <p:cNvPr id="15" name="object 15">
            <a:extLst>
              <a:ext uri="{FF2B5EF4-FFF2-40B4-BE49-F238E27FC236}">
                <a16:creationId xmlns:a16="http://schemas.microsoft.com/office/drawing/2014/main" id="{3FB6D8D4-D544-D747-D93C-90523A01BAF5}"/>
              </a:ext>
            </a:extLst>
          </p:cNvPr>
          <p:cNvSpPr txBox="1">
            <a:spLocks noGrp="1"/>
          </p:cNvSpPr>
          <p:nvPr>
            <p:ph type="body" idx="1"/>
          </p:nvPr>
        </p:nvSpPr>
        <p:spPr>
          <a:xfrm>
            <a:off x="855324" y="1423960"/>
            <a:ext cx="10836005" cy="683401"/>
          </a:xfrm>
          <a:prstGeom prst="rect">
            <a:avLst/>
          </a:prstGeom>
        </p:spPr>
        <p:txBody>
          <a:bodyPr vert="horz" wrap="square" lIns="0" tIns="6930" rIns="0" bIns="0" rtlCol="0">
            <a:spAutoFit/>
          </a:bodyPr>
          <a:lstStyle/>
          <a:p>
            <a:pPr marL="0" indent="0">
              <a:spcBef>
                <a:spcPts val="12"/>
              </a:spcBef>
              <a:buNone/>
            </a:pPr>
            <a:r>
              <a:rPr lang="fr-FR" sz="4852" dirty="0">
                <a:solidFill>
                  <a:schemeClr val="bg1"/>
                </a:solidFill>
                <a:latin typeface="Aptos" panose="020B0004020202020204" pitchFamily="34" charset="0"/>
              </a:rPr>
              <a:t>PROGRAMME PAPRICA</a:t>
            </a:r>
          </a:p>
        </p:txBody>
      </p:sp>
      <p:pic>
        <p:nvPicPr>
          <p:cNvPr id="26" name="Image 25">
            <a:extLst>
              <a:ext uri="{FF2B5EF4-FFF2-40B4-BE49-F238E27FC236}">
                <a16:creationId xmlns:a16="http://schemas.microsoft.com/office/drawing/2014/main" id="{BD817914-BDAC-11B4-CB4F-725186BE9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03" y="6228697"/>
            <a:ext cx="1465768" cy="370300"/>
          </a:xfrm>
          <a:prstGeom prst="rect">
            <a:avLst/>
          </a:prstGeom>
        </p:spPr>
      </p:pic>
      <p:cxnSp>
        <p:nvCxnSpPr>
          <p:cNvPr id="4" name="Connecteur droit 3">
            <a:extLst>
              <a:ext uri="{FF2B5EF4-FFF2-40B4-BE49-F238E27FC236}">
                <a16:creationId xmlns:a16="http://schemas.microsoft.com/office/drawing/2014/main" id="{81BA4198-4A3D-1B50-9913-D9E288D2F5FC}"/>
              </a:ext>
            </a:extLst>
          </p:cNvPr>
          <p:cNvCxnSpPr>
            <a:cxnSpLocks/>
          </p:cNvCxnSpPr>
          <p:nvPr/>
        </p:nvCxnSpPr>
        <p:spPr>
          <a:xfrm>
            <a:off x="855324" y="2107361"/>
            <a:ext cx="616111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e 5">
            <a:extLst>
              <a:ext uri="{FF2B5EF4-FFF2-40B4-BE49-F238E27FC236}">
                <a16:creationId xmlns:a16="http://schemas.microsoft.com/office/drawing/2014/main" id="{797E8179-104B-C049-E484-FE871CCFA218}"/>
              </a:ext>
            </a:extLst>
          </p:cNvPr>
          <p:cNvGrpSpPr/>
          <p:nvPr/>
        </p:nvGrpSpPr>
        <p:grpSpPr>
          <a:xfrm>
            <a:off x="8836182" y="5092339"/>
            <a:ext cx="2713587" cy="1293708"/>
            <a:chOff x="11931237" y="8397875"/>
            <a:chExt cx="4786995" cy="2133600"/>
          </a:xfrm>
        </p:grpSpPr>
        <p:sp>
          <p:nvSpPr>
            <p:cNvPr id="7" name="Rectangle : coins arrondis 6">
              <a:extLst>
                <a:ext uri="{FF2B5EF4-FFF2-40B4-BE49-F238E27FC236}">
                  <a16:creationId xmlns:a16="http://schemas.microsoft.com/office/drawing/2014/main" id="{CEE98D41-9F59-BA2E-BD5C-F320E18A309C}"/>
                </a:ext>
              </a:extLst>
            </p:cNvPr>
            <p:cNvSpPr/>
            <p:nvPr/>
          </p:nvSpPr>
          <p:spPr>
            <a:xfrm>
              <a:off x="11931237" y="8397875"/>
              <a:ext cx="4786995" cy="2133600"/>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pic>
          <p:nvPicPr>
            <p:cNvPr id="8" name="object 19">
              <a:extLst>
                <a:ext uri="{FF2B5EF4-FFF2-40B4-BE49-F238E27FC236}">
                  <a16:creationId xmlns:a16="http://schemas.microsoft.com/office/drawing/2014/main" id="{1594D5B6-D6AA-68AB-2F76-D7F82F9D53ED}"/>
                </a:ext>
              </a:extLst>
            </p:cNvPr>
            <p:cNvPicPr/>
            <p:nvPr/>
          </p:nvPicPr>
          <p:blipFill>
            <a:blip r:embed="rId3" cstate="print"/>
            <a:stretch>
              <a:fillRect/>
            </a:stretch>
          </p:blipFill>
          <p:spPr>
            <a:xfrm>
              <a:off x="12691818" y="8542430"/>
              <a:ext cx="3265829" cy="1840735"/>
            </a:xfrm>
            <a:prstGeom prst="rect">
              <a:avLst/>
            </a:prstGeom>
          </p:spPr>
        </p:pic>
      </p:grpSp>
    </p:spTree>
    <p:extLst>
      <p:ext uri="{BB962C8B-B14F-4D97-AF65-F5344CB8AC3E}">
        <p14:creationId xmlns:p14="http://schemas.microsoft.com/office/powerpoint/2010/main" val="818169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442CE-E690-BA39-561F-29A9494FB63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3439873-C6DF-8537-0A1F-D27BF73BEE4B}"/>
              </a:ext>
            </a:extLst>
          </p:cNvPr>
          <p:cNvSpPr/>
          <p:nvPr/>
        </p:nvSpPr>
        <p:spPr>
          <a:xfrm>
            <a:off x="0" y="0"/>
            <a:ext cx="5895975"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sz="1091" dirty="0"/>
          </a:p>
        </p:txBody>
      </p:sp>
      <p:sp>
        <p:nvSpPr>
          <p:cNvPr id="47" name="object 14">
            <a:extLst>
              <a:ext uri="{FF2B5EF4-FFF2-40B4-BE49-F238E27FC236}">
                <a16:creationId xmlns:a16="http://schemas.microsoft.com/office/drawing/2014/main" id="{8769A17D-1751-15C5-F584-7F19258F1640}"/>
              </a:ext>
            </a:extLst>
          </p:cNvPr>
          <p:cNvSpPr/>
          <p:nvPr/>
        </p:nvSpPr>
        <p:spPr>
          <a:xfrm>
            <a:off x="1450062" y="972798"/>
            <a:ext cx="444591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091"/>
          </a:p>
        </p:txBody>
      </p:sp>
      <p:pic>
        <p:nvPicPr>
          <p:cNvPr id="49" name="Image 48" descr="Une image contenant texte, Appareils électroniques, capture d’écran, logiciel&#10;&#10;Le contenu généré par l’IA peut être incorrect.">
            <a:extLst>
              <a:ext uri="{FF2B5EF4-FFF2-40B4-BE49-F238E27FC236}">
                <a16:creationId xmlns:a16="http://schemas.microsoft.com/office/drawing/2014/main" id="{EC40D166-AFCD-AD5A-0FCA-34D8FB3E4A0F}"/>
              </a:ext>
            </a:extLst>
          </p:cNvPr>
          <p:cNvPicPr>
            <a:picLocks noChangeAspect="1"/>
          </p:cNvPicPr>
          <p:nvPr/>
        </p:nvPicPr>
        <p:blipFill>
          <a:blip r:embed="rId3"/>
          <a:srcRect l="25184" t="21992" r="25266" b="15088"/>
          <a:stretch>
            <a:fillRect/>
          </a:stretch>
        </p:blipFill>
        <p:spPr>
          <a:xfrm>
            <a:off x="5941078" y="1422531"/>
            <a:ext cx="6191250" cy="4422328"/>
          </a:xfrm>
          <a:prstGeom prst="rect">
            <a:avLst/>
          </a:prstGeom>
          <a:ln>
            <a:solidFill>
              <a:schemeClr val="bg1"/>
            </a:solidFill>
          </a:ln>
        </p:spPr>
      </p:pic>
      <p:pic>
        <p:nvPicPr>
          <p:cNvPr id="13" name="Image 12">
            <a:extLst>
              <a:ext uri="{FF2B5EF4-FFF2-40B4-BE49-F238E27FC236}">
                <a16:creationId xmlns:a16="http://schemas.microsoft.com/office/drawing/2014/main" id="{D8946988-A4AB-4EDA-D190-75158600C272}"/>
              </a:ext>
            </a:extLst>
          </p:cNvPr>
          <p:cNvPicPr>
            <a:picLocks noChangeAspect="1"/>
          </p:cNvPicPr>
          <p:nvPr/>
        </p:nvPicPr>
        <p:blipFill>
          <a:blip r:embed="rId4"/>
          <a:stretch>
            <a:fillRect/>
          </a:stretch>
        </p:blipFill>
        <p:spPr>
          <a:xfrm>
            <a:off x="1906964" y="1417202"/>
            <a:ext cx="2085881" cy="681318"/>
          </a:xfrm>
          <a:prstGeom prst="rect">
            <a:avLst/>
          </a:prstGeom>
          <a:solidFill>
            <a:schemeClr val="bg1"/>
          </a:solidFill>
          <a:ln>
            <a:solidFill>
              <a:schemeClr val="bg1"/>
            </a:solidFill>
          </a:ln>
        </p:spPr>
      </p:pic>
      <p:sp>
        <p:nvSpPr>
          <p:cNvPr id="15" name="ZoneTexte 14">
            <a:extLst>
              <a:ext uri="{FF2B5EF4-FFF2-40B4-BE49-F238E27FC236}">
                <a16:creationId xmlns:a16="http://schemas.microsoft.com/office/drawing/2014/main" id="{8FDD18FF-EB30-28DD-BEC3-D80196DE736B}"/>
              </a:ext>
            </a:extLst>
          </p:cNvPr>
          <p:cNvSpPr txBox="1"/>
          <p:nvPr/>
        </p:nvSpPr>
        <p:spPr>
          <a:xfrm>
            <a:off x="616082" y="2335977"/>
            <a:ext cx="4663808" cy="307777"/>
          </a:xfrm>
          <a:prstGeom prst="rect">
            <a:avLst/>
          </a:prstGeom>
          <a:noFill/>
        </p:spPr>
        <p:txBody>
          <a:bodyPr wrap="square">
            <a:spAutoFit/>
          </a:bodyPr>
          <a:lstStyle/>
          <a:p>
            <a:pPr algn="ctr"/>
            <a:r>
              <a:rPr lang="fr-FR" sz="1400" i="0" dirty="0">
                <a:solidFill>
                  <a:schemeClr val="bg1"/>
                </a:solidFill>
                <a:effectLst/>
                <a:latin typeface="Aptos" panose="020B0004020202020204" pitchFamily="34" charset="0"/>
              </a:rPr>
              <a:t>5 missions nationales pilotées par Santé Publique France</a:t>
            </a:r>
            <a:endParaRPr lang="fr-FR" sz="1400" dirty="0">
              <a:solidFill>
                <a:schemeClr val="bg1"/>
              </a:solidFill>
              <a:latin typeface="Aptos" panose="020B0004020202020204" pitchFamily="34" charset="0"/>
            </a:endParaRPr>
          </a:p>
        </p:txBody>
      </p:sp>
      <p:pic>
        <p:nvPicPr>
          <p:cNvPr id="19" name="Image 18" descr="Une image contenant texte, capture d’écran, logiciel, Page web&#10;&#10;Le contenu généré par l’IA peut être incorrect.">
            <a:extLst>
              <a:ext uri="{FF2B5EF4-FFF2-40B4-BE49-F238E27FC236}">
                <a16:creationId xmlns:a16="http://schemas.microsoft.com/office/drawing/2014/main" id="{BE55AC76-5087-04FA-0F6C-671D1185144E}"/>
              </a:ext>
            </a:extLst>
          </p:cNvPr>
          <p:cNvPicPr>
            <a:picLocks noChangeAspect="1"/>
          </p:cNvPicPr>
          <p:nvPr/>
        </p:nvPicPr>
        <p:blipFill>
          <a:blip r:embed="rId5"/>
          <a:srcRect l="19604" t="49853" r="20173" b="28845"/>
          <a:stretch>
            <a:fillRect/>
          </a:stretch>
        </p:blipFill>
        <p:spPr>
          <a:xfrm>
            <a:off x="204786" y="2672521"/>
            <a:ext cx="5486401" cy="1091622"/>
          </a:xfrm>
          <a:prstGeom prst="rect">
            <a:avLst/>
          </a:prstGeom>
        </p:spPr>
      </p:pic>
      <p:sp>
        <p:nvSpPr>
          <p:cNvPr id="34" name="Flèche : virage 33">
            <a:extLst>
              <a:ext uri="{FF2B5EF4-FFF2-40B4-BE49-F238E27FC236}">
                <a16:creationId xmlns:a16="http://schemas.microsoft.com/office/drawing/2014/main" id="{A4AA4DC6-1BF1-13B5-1400-B8C132675BAB}"/>
              </a:ext>
            </a:extLst>
          </p:cNvPr>
          <p:cNvSpPr/>
          <p:nvPr/>
        </p:nvSpPr>
        <p:spPr>
          <a:xfrm flipV="1">
            <a:off x="1906964" y="3792910"/>
            <a:ext cx="3989011" cy="1091622"/>
          </a:xfrm>
          <a:prstGeom prst="bentArrow">
            <a:avLst>
              <a:gd name="adj1" fmla="val 10707"/>
              <a:gd name="adj2" fmla="val 12136"/>
              <a:gd name="adj3" fmla="val 23998"/>
              <a:gd name="adj4" fmla="val 4375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Rectangle : coins arrondis 8">
            <a:extLst>
              <a:ext uri="{FF2B5EF4-FFF2-40B4-BE49-F238E27FC236}">
                <a16:creationId xmlns:a16="http://schemas.microsoft.com/office/drawing/2014/main" id="{01E85E0D-F495-B849-E97D-3CE0621CC0DE}"/>
              </a:ext>
            </a:extLst>
          </p:cNvPr>
          <p:cNvSpPr/>
          <p:nvPr/>
        </p:nvSpPr>
        <p:spPr>
          <a:xfrm>
            <a:off x="945675" y="285036"/>
            <a:ext cx="10067006" cy="80864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object 6">
            <a:extLst>
              <a:ext uri="{FF2B5EF4-FFF2-40B4-BE49-F238E27FC236}">
                <a16:creationId xmlns:a16="http://schemas.microsoft.com/office/drawing/2014/main" id="{E8E7E320-68C0-92FF-460D-44764A535347}"/>
              </a:ext>
            </a:extLst>
          </p:cNvPr>
          <p:cNvSpPr txBox="1">
            <a:spLocks/>
          </p:cNvSpPr>
          <p:nvPr/>
        </p:nvSpPr>
        <p:spPr>
          <a:xfrm>
            <a:off x="945675" y="418814"/>
            <a:ext cx="10067006"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solidFill>
                  <a:srgbClr val="14387F"/>
                </a:solidFill>
              </a:rPr>
              <a:t>Mission PRIMO</a:t>
            </a:r>
            <a:endParaRPr lang="fr-FR" sz="3200" dirty="0"/>
          </a:p>
        </p:txBody>
      </p:sp>
      <p:pic>
        <p:nvPicPr>
          <p:cNvPr id="50" name="Image 49">
            <a:extLst>
              <a:ext uri="{FF2B5EF4-FFF2-40B4-BE49-F238E27FC236}">
                <a16:creationId xmlns:a16="http://schemas.microsoft.com/office/drawing/2014/main" id="{45B8A0FA-40E4-EB5A-0A89-D12FC681CC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903" y="6228697"/>
            <a:ext cx="1465768" cy="370300"/>
          </a:xfrm>
          <a:prstGeom prst="rect">
            <a:avLst/>
          </a:prstGeom>
        </p:spPr>
      </p:pic>
    </p:spTree>
    <p:extLst>
      <p:ext uri="{BB962C8B-B14F-4D97-AF65-F5344CB8AC3E}">
        <p14:creationId xmlns:p14="http://schemas.microsoft.com/office/powerpoint/2010/main" val="3291303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F7850-595B-AE5D-5DA5-A495CE442711}"/>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610DFC5B-AB9B-5A6F-54D8-935258B55DA3}"/>
              </a:ext>
            </a:extLst>
          </p:cNvPr>
          <p:cNvGrpSpPr>
            <a:grpSpLocks/>
          </p:cNvGrpSpPr>
          <p:nvPr/>
        </p:nvGrpSpPr>
        <p:grpSpPr>
          <a:xfrm>
            <a:off x="941" y="674"/>
            <a:ext cx="12190119" cy="6857038"/>
            <a:chOff x="5373" y="635"/>
            <a:chExt cx="20104100" cy="11308715"/>
          </a:xfrm>
        </p:grpSpPr>
        <p:sp>
          <p:nvSpPr>
            <p:cNvPr id="2" name="object 2">
              <a:extLst>
                <a:ext uri="{FF2B5EF4-FFF2-40B4-BE49-F238E27FC236}">
                  <a16:creationId xmlns:a16="http://schemas.microsoft.com/office/drawing/2014/main" id="{DD2681FC-C666-ECCD-2C1E-E0ECDFB255A9}"/>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091"/>
            </a:p>
          </p:txBody>
        </p:sp>
        <p:sp>
          <p:nvSpPr>
            <p:cNvPr id="3" name="object 3">
              <a:extLst>
                <a:ext uri="{FF2B5EF4-FFF2-40B4-BE49-F238E27FC236}">
                  <a16:creationId xmlns:a16="http://schemas.microsoft.com/office/drawing/2014/main" id="{6F7C82F2-BA0B-4261-B06D-73DE59FB76A7}"/>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091" dirty="0"/>
            </a:p>
          </p:txBody>
        </p:sp>
      </p:grpSp>
      <p:sp>
        <p:nvSpPr>
          <p:cNvPr id="4" name="object 4">
            <a:extLst>
              <a:ext uri="{FF2B5EF4-FFF2-40B4-BE49-F238E27FC236}">
                <a16:creationId xmlns:a16="http://schemas.microsoft.com/office/drawing/2014/main" id="{CC95FE5D-7791-528B-EFD6-13A40A6C90E5}"/>
              </a:ext>
            </a:extLst>
          </p:cNvPr>
          <p:cNvSpPr txBox="1">
            <a:spLocks noGrp="1"/>
          </p:cNvSpPr>
          <p:nvPr>
            <p:ph type="title"/>
          </p:nvPr>
        </p:nvSpPr>
        <p:spPr>
          <a:xfrm>
            <a:off x="828232" y="368096"/>
            <a:ext cx="10535250" cy="624495"/>
          </a:xfrm>
          <a:prstGeom prst="rect">
            <a:avLst/>
          </a:prstGeom>
        </p:spPr>
        <p:txBody>
          <a:bodyPr vert="horz" wrap="square" lIns="0" tIns="8855" rIns="0" bIns="0" rtlCol="0" anchor="ctr">
            <a:spAutoFit/>
          </a:bodyPr>
          <a:lstStyle/>
          <a:p>
            <a:pPr algn="ctr">
              <a:lnSpc>
                <a:spcPct val="100000"/>
              </a:lnSpc>
            </a:pPr>
            <a:r>
              <a:rPr lang="fr-FR" sz="4000" dirty="0">
                <a:solidFill>
                  <a:srgbClr val="14387F"/>
                </a:solidFill>
                <a:latin typeface="Aptos" panose="020B0004020202020204" pitchFamily="34" charset="0"/>
              </a:rPr>
              <a:t>Genèse du projet</a:t>
            </a:r>
            <a:endParaRPr lang="fr-FR" sz="4000" dirty="0"/>
          </a:p>
        </p:txBody>
      </p:sp>
      <p:sp>
        <p:nvSpPr>
          <p:cNvPr id="35" name="Rectangle : coins arrondis 34">
            <a:extLst>
              <a:ext uri="{FF2B5EF4-FFF2-40B4-BE49-F238E27FC236}">
                <a16:creationId xmlns:a16="http://schemas.microsoft.com/office/drawing/2014/main" id="{C424DED6-691E-CF30-C7FF-E48A663085E0}"/>
              </a:ext>
            </a:extLst>
          </p:cNvPr>
          <p:cNvSpPr/>
          <p:nvPr/>
        </p:nvSpPr>
        <p:spPr>
          <a:xfrm>
            <a:off x="289601" y="1114304"/>
            <a:ext cx="6014798" cy="4772375"/>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dirty="0">
                <a:solidFill>
                  <a:srgbClr val="1E3D7D"/>
                </a:solidFill>
                <a:latin typeface="Aptos" panose="020B0004020202020204" pitchFamily="34" charset="0"/>
              </a:rPr>
              <a:t>Inspiré du programme « </a:t>
            </a:r>
            <a:r>
              <a:rPr lang="fr-FR" dirty="0" err="1">
                <a:solidFill>
                  <a:srgbClr val="1E3D7D"/>
                </a:solidFill>
                <a:latin typeface="Aptos" panose="020B0004020202020204" pitchFamily="34" charset="0"/>
              </a:rPr>
              <a:t>Antib’EHPAD</a:t>
            </a:r>
            <a:r>
              <a:rPr lang="fr-FR" dirty="0">
                <a:solidFill>
                  <a:srgbClr val="1E3D7D"/>
                </a:solidFill>
                <a:latin typeface="Aptos" panose="020B0004020202020204" pitchFamily="34" charset="0"/>
              </a:rPr>
              <a:t> » mené depuis 2021 en Pays de la Loire (programme de BUA dans la sphère urinaire centré essentiellement sur les paramédicaux)</a:t>
            </a:r>
          </a:p>
          <a:p>
            <a:endParaRPr lang="fr-FR" sz="600" dirty="0">
              <a:solidFill>
                <a:srgbClr val="1E3D7D"/>
              </a:solidFill>
              <a:latin typeface="Aptos" panose="020B0004020202020204" pitchFamily="34" charset="0"/>
            </a:endParaRPr>
          </a:p>
          <a:p>
            <a:pPr marL="285750" indent="-285750">
              <a:buFont typeface="Arial" panose="020B0604020202020204" pitchFamily="34" charset="0"/>
              <a:buChar char="•"/>
            </a:pPr>
            <a:r>
              <a:rPr lang="fr-FR" dirty="0">
                <a:solidFill>
                  <a:srgbClr val="1E3D7D"/>
                </a:solidFill>
                <a:latin typeface="Aptos" panose="020B0004020202020204" pitchFamily="34" charset="0"/>
              </a:rPr>
              <a:t>En faisant évoluer le programme vers d’autres sphères et d’autres publics ;</a:t>
            </a:r>
          </a:p>
          <a:p>
            <a:pPr marL="285750" indent="-285750">
              <a:buFont typeface="Arial" panose="020B0604020202020204" pitchFamily="34" charset="0"/>
              <a:buChar char="•"/>
            </a:pPr>
            <a:endParaRPr lang="fr-FR" sz="600" dirty="0">
              <a:solidFill>
                <a:srgbClr val="1E3D7D"/>
              </a:solidFill>
              <a:latin typeface="Aptos" panose="020B0004020202020204" pitchFamily="34" charset="0"/>
            </a:endParaRPr>
          </a:p>
          <a:p>
            <a:pPr marL="285750" indent="-285750">
              <a:buFont typeface="Arial" panose="020B0604020202020204" pitchFamily="34" charset="0"/>
              <a:buChar char="•"/>
            </a:pPr>
            <a:r>
              <a:rPr lang="fr-FR" dirty="0">
                <a:solidFill>
                  <a:srgbClr val="1E3D7D"/>
                </a:solidFill>
                <a:latin typeface="Aptos" panose="020B0004020202020204" pitchFamily="34" charset="0"/>
              </a:rPr>
              <a:t>En l’alimentant avec des retours d’expérience d’autres régions.</a:t>
            </a:r>
          </a:p>
          <a:p>
            <a:pPr marL="285750" indent="-285750">
              <a:buFont typeface="Arial" panose="020B0604020202020204" pitchFamily="34" charset="0"/>
              <a:buChar char="•"/>
            </a:pPr>
            <a:endParaRPr lang="fr-FR" sz="2800" dirty="0">
              <a:solidFill>
                <a:srgbClr val="1E3D7D"/>
              </a:solidFill>
              <a:latin typeface="Aptos" panose="020B0004020202020204" pitchFamily="34" charset="0"/>
            </a:endParaRPr>
          </a:p>
          <a:p>
            <a:r>
              <a:rPr lang="fr-FR" u="sng" dirty="0">
                <a:solidFill>
                  <a:srgbClr val="1E3D7D"/>
                </a:solidFill>
                <a:latin typeface="Aptos" panose="020B0004020202020204" pitchFamily="34" charset="0"/>
              </a:rPr>
              <a:t>Enseignements de la littérature :</a:t>
            </a:r>
          </a:p>
          <a:p>
            <a:endParaRPr lang="fr-FR" sz="600" u="sng" dirty="0">
              <a:solidFill>
                <a:srgbClr val="1E3D7D"/>
              </a:solidFill>
              <a:latin typeface="Aptos" panose="020B0004020202020204" pitchFamily="34" charset="0"/>
            </a:endParaRPr>
          </a:p>
          <a:p>
            <a:pPr algn="just">
              <a:buFont typeface="Wingdings" panose="05000000000000000000" pitchFamily="2" charset="2"/>
              <a:buChar char="q"/>
            </a:pPr>
            <a:r>
              <a:rPr lang="fr-FR" sz="1600" dirty="0">
                <a:solidFill>
                  <a:srgbClr val="1E3D7D"/>
                </a:solidFill>
                <a:latin typeface="Aptos" panose="020B0004020202020204" pitchFamily="34" charset="0"/>
              </a:rPr>
              <a:t> Actions multi modales et multi public</a:t>
            </a:r>
            <a:endParaRPr lang="fr-FR" sz="3200" dirty="0">
              <a:solidFill>
                <a:schemeClr val="tx1"/>
              </a:solidFill>
              <a:latin typeface="Aptos" panose="020B0004020202020204" pitchFamily="34" charset="0"/>
            </a:endParaRPr>
          </a:p>
          <a:p>
            <a:pPr algn="just">
              <a:buFont typeface="Wingdings" panose="05000000000000000000" pitchFamily="2" charset="2"/>
              <a:buChar char="q"/>
            </a:pPr>
            <a:r>
              <a:rPr lang="fr-FR" sz="1600" dirty="0">
                <a:solidFill>
                  <a:srgbClr val="1E3D7D"/>
                </a:solidFill>
                <a:latin typeface="Aptos" panose="020B0004020202020204" pitchFamily="34" charset="0"/>
              </a:rPr>
              <a:t> Importance du / des</a:t>
            </a:r>
            <a:r>
              <a:rPr lang="fr-FR" sz="1600" i="1" dirty="0">
                <a:solidFill>
                  <a:srgbClr val="1E3D7D"/>
                </a:solidFill>
                <a:latin typeface="Aptos" panose="020B0004020202020204" pitchFamily="34" charset="0"/>
              </a:rPr>
              <a:t> </a:t>
            </a:r>
            <a:r>
              <a:rPr lang="fr-FR" sz="1600" dirty="0">
                <a:solidFill>
                  <a:srgbClr val="1E3D7D"/>
                </a:solidFill>
                <a:latin typeface="Aptos" panose="020B0004020202020204" pitchFamily="34" charset="0"/>
              </a:rPr>
              <a:t>« </a:t>
            </a:r>
            <a:r>
              <a:rPr lang="fr-FR" sz="1600" u="sng" dirty="0">
                <a:solidFill>
                  <a:srgbClr val="1E3D7D"/>
                </a:solidFill>
                <a:latin typeface="Aptos" panose="020B0004020202020204" pitchFamily="34" charset="0"/>
              </a:rPr>
              <a:t>leader » / référents</a:t>
            </a:r>
            <a:endParaRPr lang="fr-FR" sz="1600" dirty="0">
              <a:solidFill>
                <a:schemeClr val="tx1"/>
              </a:solidFill>
              <a:latin typeface="Aptos" panose="020B0004020202020204" pitchFamily="34" charset="0"/>
            </a:endParaRPr>
          </a:p>
          <a:p>
            <a:pPr algn="just">
              <a:buFont typeface="Wingdings" panose="05000000000000000000" pitchFamily="2" charset="2"/>
              <a:buChar char="q"/>
            </a:pPr>
            <a:r>
              <a:rPr lang="fr-FR" sz="1600" dirty="0">
                <a:solidFill>
                  <a:srgbClr val="1E3D7D"/>
                </a:solidFill>
                <a:latin typeface="Aptos" panose="020B0004020202020204" pitchFamily="34" charset="0"/>
              </a:rPr>
              <a:t> Planifier le programme </a:t>
            </a:r>
          </a:p>
          <a:p>
            <a:pPr algn="just">
              <a:buFont typeface="Wingdings" panose="05000000000000000000" pitchFamily="2" charset="2"/>
              <a:buChar char="q"/>
            </a:pPr>
            <a:r>
              <a:rPr lang="fr-FR" sz="1600" dirty="0">
                <a:solidFill>
                  <a:srgbClr val="1E3D7D"/>
                </a:solidFill>
                <a:latin typeface="Aptos" panose="020B0004020202020204" pitchFamily="34" charset="0"/>
              </a:rPr>
              <a:t> Démarrer petit puis progresser pas à pas</a:t>
            </a:r>
          </a:p>
          <a:p>
            <a:pPr algn="just">
              <a:buFont typeface="Wingdings" panose="05000000000000000000" pitchFamily="2" charset="2"/>
              <a:buChar char="q"/>
            </a:pPr>
            <a:r>
              <a:rPr lang="fr-FR" sz="1600" dirty="0">
                <a:solidFill>
                  <a:srgbClr val="1E3D7D"/>
                </a:solidFill>
                <a:latin typeface="Aptos" panose="020B0004020202020204" pitchFamily="34" charset="0"/>
              </a:rPr>
              <a:t> Répéter</a:t>
            </a:r>
          </a:p>
        </p:txBody>
      </p:sp>
      <p:pic>
        <p:nvPicPr>
          <p:cNvPr id="13" name="Image 12">
            <a:extLst>
              <a:ext uri="{FF2B5EF4-FFF2-40B4-BE49-F238E27FC236}">
                <a16:creationId xmlns:a16="http://schemas.microsoft.com/office/drawing/2014/main" id="{E81680AA-2BF7-5DBC-E299-B4182F838A6A}"/>
              </a:ext>
            </a:extLst>
          </p:cNvPr>
          <p:cNvPicPr>
            <a:picLocks noChangeAspect="1"/>
          </p:cNvPicPr>
          <p:nvPr/>
        </p:nvPicPr>
        <p:blipFill>
          <a:blip r:embed="rId3"/>
          <a:srcRect l="27951" t="17801" r="10285" b="36804"/>
          <a:stretch>
            <a:fillRect/>
          </a:stretch>
        </p:blipFill>
        <p:spPr>
          <a:xfrm>
            <a:off x="6864958" y="1322040"/>
            <a:ext cx="5112560" cy="2113659"/>
          </a:xfrm>
          <a:prstGeom prst="rect">
            <a:avLst/>
          </a:prstGeom>
        </p:spPr>
      </p:pic>
      <p:pic>
        <p:nvPicPr>
          <p:cNvPr id="14" name="Image 13">
            <a:extLst>
              <a:ext uri="{FF2B5EF4-FFF2-40B4-BE49-F238E27FC236}">
                <a16:creationId xmlns:a16="http://schemas.microsoft.com/office/drawing/2014/main" id="{A9F2A730-E60D-90CD-8813-94541B878ECA}"/>
              </a:ext>
            </a:extLst>
          </p:cNvPr>
          <p:cNvPicPr>
            <a:picLocks noChangeAspect="1"/>
          </p:cNvPicPr>
          <p:nvPr/>
        </p:nvPicPr>
        <p:blipFill>
          <a:blip r:embed="rId4"/>
          <a:srcRect l="27951" t="17801" r="10477" b="31800"/>
          <a:stretch>
            <a:fillRect/>
          </a:stretch>
        </p:blipFill>
        <p:spPr>
          <a:xfrm>
            <a:off x="6871531" y="3426660"/>
            <a:ext cx="5099414" cy="2347900"/>
          </a:xfrm>
          <a:prstGeom prst="rect">
            <a:avLst/>
          </a:prstGeom>
        </p:spPr>
      </p:pic>
      <p:pic>
        <p:nvPicPr>
          <p:cNvPr id="19" name="Picture 2">
            <a:extLst>
              <a:ext uri="{FF2B5EF4-FFF2-40B4-BE49-F238E27FC236}">
                <a16:creationId xmlns:a16="http://schemas.microsoft.com/office/drawing/2014/main" id="{5284097F-D5E1-EE55-50E9-8173E456E3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3624" y="6093385"/>
            <a:ext cx="2338742" cy="623394"/>
          </a:xfrm>
          <a:prstGeom prst="rect">
            <a:avLst/>
          </a:prstGeom>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0" name="Picture 3">
            <a:extLst>
              <a:ext uri="{FF2B5EF4-FFF2-40B4-BE49-F238E27FC236}">
                <a16:creationId xmlns:a16="http://schemas.microsoft.com/office/drawing/2014/main" id="{91A9665B-AAD5-620A-CBDD-7A705714FF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8238" y="6074167"/>
            <a:ext cx="2218802" cy="661830"/>
          </a:xfrm>
          <a:prstGeom prst="rect">
            <a:avLst/>
          </a:prstGeom>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1" name="Picture 4">
            <a:extLst>
              <a:ext uri="{FF2B5EF4-FFF2-40B4-BE49-F238E27FC236}">
                <a16:creationId xmlns:a16="http://schemas.microsoft.com/office/drawing/2014/main" id="{563F2055-4E53-F004-6E99-87E8301D465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23907" y="6134583"/>
            <a:ext cx="2223220" cy="540999"/>
          </a:xfrm>
          <a:prstGeom prst="rect">
            <a:avLst/>
          </a:prstGeom>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4" name="Picture 5">
            <a:extLst>
              <a:ext uri="{FF2B5EF4-FFF2-40B4-BE49-F238E27FC236}">
                <a16:creationId xmlns:a16="http://schemas.microsoft.com/office/drawing/2014/main" id="{CD0506DD-FC1C-2D91-B2B4-CD88ED146C3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8901" t="17508" r="24993" b="51263"/>
          <a:stretch/>
        </p:blipFill>
        <p:spPr bwMode="auto">
          <a:xfrm>
            <a:off x="383778" y="6067840"/>
            <a:ext cx="1886152" cy="688225"/>
          </a:xfrm>
          <a:prstGeom prst="rect">
            <a:avLst/>
          </a:prstGeom>
          <a:ln w="9525">
            <a:solidFill>
              <a:schemeClr val="bg1">
                <a:lumMod val="75000"/>
              </a:schemeClr>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5" name="Picture 2">
            <a:extLst>
              <a:ext uri="{FF2B5EF4-FFF2-40B4-BE49-F238E27FC236}">
                <a16:creationId xmlns:a16="http://schemas.microsoft.com/office/drawing/2014/main" id="{4B1755F4-195B-BE1F-3525-7AD6C837DB7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6514" y="6054099"/>
            <a:ext cx="1515140" cy="701966"/>
          </a:xfrm>
          <a:prstGeom prst="rect">
            <a:avLst/>
          </a:prstGeom>
          <a:solidFill>
            <a:schemeClr val="bg1"/>
          </a:solidFill>
          <a:ln>
            <a:solidFill>
              <a:schemeClr val="bg1">
                <a:lumMod val="75000"/>
              </a:schemeClr>
            </a:solidFill>
          </a:ln>
          <a:effectLst/>
        </p:spPr>
      </p:pic>
      <p:sp>
        <p:nvSpPr>
          <p:cNvPr id="27" name="ZoneTexte 26">
            <a:extLst>
              <a:ext uri="{FF2B5EF4-FFF2-40B4-BE49-F238E27FC236}">
                <a16:creationId xmlns:a16="http://schemas.microsoft.com/office/drawing/2014/main" id="{76097758-55B7-17D8-58EC-6EB1F8581806}"/>
              </a:ext>
            </a:extLst>
          </p:cNvPr>
          <p:cNvSpPr txBox="1"/>
          <p:nvPr/>
        </p:nvSpPr>
        <p:spPr>
          <a:xfrm>
            <a:off x="10621621" y="1089547"/>
            <a:ext cx="1357521" cy="232315"/>
          </a:xfrm>
          <a:prstGeom prst="rect">
            <a:avLst/>
          </a:prstGeom>
          <a:noFill/>
        </p:spPr>
        <p:txBody>
          <a:bodyPr wrap="square" rtlCol="0">
            <a:spAutoFit/>
          </a:bodyPr>
          <a:lstStyle/>
          <a:p>
            <a:pPr algn="r"/>
            <a:r>
              <a:rPr lang="fr-FR" sz="900" i="1" dirty="0">
                <a:latin typeface="Aptos" panose="020B0004020202020204" pitchFamily="34" charset="0"/>
              </a:rPr>
              <a:t>Diapo : Pauline Launay</a:t>
            </a:r>
          </a:p>
        </p:txBody>
      </p:sp>
      <p:sp>
        <p:nvSpPr>
          <p:cNvPr id="29" name="ZoneTexte 28">
            <a:extLst>
              <a:ext uri="{FF2B5EF4-FFF2-40B4-BE49-F238E27FC236}">
                <a16:creationId xmlns:a16="http://schemas.microsoft.com/office/drawing/2014/main" id="{4F096381-6E86-CCB8-97D0-249C1A285F10}"/>
              </a:ext>
            </a:extLst>
          </p:cNvPr>
          <p:cNvSpPr txBox="1"/>
          <p:nvPr/>
        </p:nvSpPr>
        <p:spPr>
          <a:xfrm>
            <a:off x="11612880" y="6207760"/>
            <a:ext cx="364638" cy="369332"/>
          </a:xfrm>
          <a:prstGeom prst="rect">
            <a:avLst/>
          </a:prstGeom>
          <a:noFill/>
        </p:spPr>
        <p:txBody>
          <a:bodyPr wrap="square" rtlCol="0">
            <a:spAutoFit/>
          </a:bodyPr>
          <a:lstStyle/>
          <a:p>
            <a:r>
              <a:rPr lang="fr-FR" dirty="0"/>
              <a:t>…</a:t>
            </a:r>
          </a:p>
        </p:txBody>
      </p:sp>
    </p:spTree>
    <p:extLst>
      <p:ext uri="{BB962C8B-B14F-4D97-AF65-F5344CB8AC3E}">
        <p14:creationId xmlns:p14="http://schemas.microsoft.com/office/powerpoint/2010/main" val="1253160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83CFE-72B7-B5C2-CE56-BEF2F5DD6876}"/>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103188A0-3FD3-DE35-38AF-27AA9F358AA8}"/>
              </a:ext>
            </a:extLst>
          </p:cNvPr>
          <p:cNvGrpSpPr>
            <a:grpSpLocks/>
          </p:cNvGrpSpPr>
          <p:nvPr/>
        </p:nvGrpSpPr>
        <p:grpSpPr>
          <a:xfrm>
            <a:off x="941" y="674"/>
            <a:ext cx="12190119" cy="6857038"/>
            <a:chOff x="5373" y="635"/>
            <a:chExt cx="20104100" cy="11308715"/>
          </a:xfrm>
        </p:grpSpPr>
        <p:sp>
          <p:nvSpPr>
            <p:cNvPr id="2" name="object 2">
              <a:extLst>
                <a:ext uri="{FF2B5EF4-FFF2-40B4-BE49-F238E27FC236}">
                  <a16:creationId xmlns:a16="http://schemas.microsoft.com/office/drawing/2014/main" id="{9EB2AEED-4B39-0CC4-F974-7744F279A8FB}"/>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091"/>
            </a:p>
          </p:txBody>
        </p:sp>
        <p:sp>
          <p:nvSpPr>
            <p:cNvPr id="3" name="object 3">
              <a:extLst>
                <a:ext uri="{FF2B5EF4-FFF2-40B4-BE49-F238E27FC236}">
                  <a16:creationId xmlns:a16="http://schemas.microsoft.com/office/drawing/2014/main" id="{CDA1BB55-ED40-F381-3B17-28BFDD16AAE8}"/>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091"/>
            </a:p>
          </p:txBody>
        </p:sp>
      </p:grpSp>
      <p:sp>
        <p:nvSpPr>
          <p:cNvPr id="4" name="object 4">
            <a:extLst>
              <a:ext uri="{FF2B5EF4-FFF2-40B4-BE49-F238E27FC236}">
                <a16:creationId xmlns:a16="http://schemas.microsoft.com/office/drawing/2014/main" id="{92D76643-D19E-E396-0F0E-C3F49FA552D3}"/>
              </a:ext>
            </a:extLst>
          </p:cNvPr>
          <p:cNvSpPr txBox="1">
            <a:spLocks noGrp="1"/>
          </p:cNvSpPr>
          <p:nvPr>
            <p:ph type="title"/>
          </p:nvPr>
        </p:nvSpPr>
        <p:spPr>
          <a:xfrm>
            <a:off x="828232" y="368096"/>
            <a:ext cx="10535250" cy="624495"/>
          </a:xfrm>
          <a:prstGeom prst="rect">
            <a:avLst/>
          </a:prstGeom>
        </p:spPr>
        <p:txBody>
          <a:bodyPr vert="horz" wrap="square" lIns="0" tIns="8855" rIns="0" bIns="0" rtlCol="0" anchor="ctr">
            <a:spAutoFit/>
          </a:bodyPr>
          <a:lstStyle/>
          <a:p>
            <a:pPr algn="ctr">
              <a:lnSpc>
                <a:spcPct val="100000"/>
              </a:lnSpc>
            </a:pPr>
            <a:r>
              <a:rPr lang="fr-FR" sz="4000" dirty="0">
                <a:solidFill>
                  <a:srgbClr val="14387F"/>
                </a:solidFill>
                <a:latin typeface="Aptos" panose="020B0004020202020204" pitchFamily="34" charset="0"/>
              </a:rPr>
              <a:t>Genèse du projet</a:t>
            </a:r>
            <a:endParaRPr lang="fr-FR" sz="4000" dirty="0"/>
          </a:p>
        </p:txBody>
      </p:sp>
      <p:sp>
        <p:nvSpPr>
          <p:cNvPr id="7" name="Rectangle : coins arrondis 6">
            <a:extLst>
              <a:ext uri="{FF2B5EF4-FFF2-40B4-BE49-F238E27FC236}">
                <a16:creationId xmlns:a16="http://schemas.microsoft.com/office/drawing/2014/main" id="{4D1E8395-2E8C-7916-180E-4C04F0F094EA}"/>
              </a:ext>
            </a:extLst>
          </p:cNvPr>
          <p:cNvSpPr/>
          <p:nvPr/>
        </p:nvSpPr>
        <p:spPr>
          <a:xfrm>
            <a:off x="655089" y="1360014"/>
            <a:ext cx="5307562" cy="5221762"/>
          </a:xfrm>
          <a:prstGeom prst="roundRect">
            <a:avLst>
              <a:gd name="adj" fmla="val 4682"/>
            </a:avLst>
          </a:prstGeom>
          <a:solidFill>
            <a:srgbClr val="1E3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400" b="1" u="sng" dirty="0">
                <a:solidFill>
                  <a:schemeClr val="bg1"/>
                </a:solidFill>
                <a:latin typeface="Aptos" panose="020B0004020202020204" pitchFamily="34" charset="0"/>
              </a:rPr>
              <a:t>Objectifs du programme PAPRICA :</a:t>
            </a:r>
          </a:p>
          <a:p>
            <a:pPr marL="285750" indent="-285750">
              <a:buFont typeface="Arial" panose="020B0604020202020204" pitchFamily="34" charset="0"/>
              <a:buChar char="•"/>
            </a:pPr>
            <a:endParaRPr lang="fr-FR" sz="2400" dirty="0">
              <a:solidFill>
                <a:schemeClr val="bg1"/>
              </a:solidFill>
              <a:latin typeface="Aptos" panose="020B0004020202020204" pitchFamily="34" charset="0"/>
            </a:endParaRPr>
          </a:p>
          <a:p>
            <a:pPr marL="342900" indent="-342900">
              <a:buFont typeface="Arial" panose="020B0604020202020204" pitchFamily="34" charset="0"/>
              <a:buChar char="•"/>
            </a:pPr>
            <a:r>
              <a:rPr lang="fr-FR" sz="2200" dirty="0">
                <a:solidFill>
                  <a:schemeClr val="bg1"/>
                </a:solidFill>
                <a:latin typeface="Aptos" panose="020B0004020202020204" pitchFamily="34" charset="0"/>
              </a:rPr>
              <a:t>Fournir un programme clé en main aux acteurs du BUA et de la PCI, via un espace numérique dédié ;</a:t>
            </a:r>
          </a:p>
          <a:p>
            <a:endParaRPr lang="fr-FR" sz="1600" dirty="0">
              <a:solidFill>
                <a:schemeClr val="bg1"/>
              </a:solidFill>
              <a:latin typeface="Aptos" panose="020B0004020202020204" pitchFamily="34" charset="0"/>
            </a:endParaRPr>
          </a:p>
          <a:p>
            <a:pPr marL="342900" indent="-342900">
              <a:buFont typeface="Arial" panose="020B0604020202020204" pitchFamily="34" charset="0"/>
              <a:buChar char="•"/>
            </a:pPr>
            <a:r>
              <a:rPr lang="fr-FR" sz="2200" dirty="0">
                <a:solidFill>
                  <a:schemeClr val="bg1"/>
                </a:solidFill>
                <a:latin typeface="Aptos" panose="020B0004020202020204" pitchFamily="34" charset="0"/>
              </a:rPr>
              <a:t>Éviter les redondances entre région ;</a:t>
            </a:r>
          </a:p>
          <a:p>
            <a:pPr marL="342900" indent="-342900">
              <a:buFont typeface="Arial" panose="020B0604020202020204" pitchFamily="34" charset="0"/>
              <a:buChar char="•"/>
            </a:pPr>
            <a:endParaRPr lang="fr-FR" sz="1600" dirty="0">
              <a:solidFill>
                <a:schemeClr val="bg1"/>
              </a:solidFill>
              <a:latin typeface="Aptos" panose="020B0004020202020204" pitchFamily="34" charset="0"/>
            </a:endParaRPr>
          </a:p>
          <a:p>
            <a:pPr marL="342900" indent="-342900">
              <a:buFont typeface="Arial" panose="020B0604020202020204" pitchFamily="34" charset="0"/>
              <a:buChar char="•"/>
            </a:pPr>
            <a:r>
              <a:rPr lang="fr-FR" sz="2200" dirty="0">
                <a:solidFill>
                  <a:schemeClr val="bg1"/>
                </a:solidFill>
                <a:latin typeface="Aptos" panose="020B0004020202020204" pitchFamily="34" charset="0"/>
              </a:rPr>
              <a:t>Appui de PRIMO pour la gestion du site et la mise à jour du contenu. </a:t>
            </a:r>
          </a:p>
        </p:txBody>
      </p:sp>
      <p:sp>
        <p:nvSpPr>
          <p:cNvPr id="11" name="Rectangle : coins arrondis 10">
            <a:extLst>
              <a:ext uri="{FF2B5EF4-FFF2-40B4-BE49-F238E27FC236}">
                <a16:creationId xmlns:a16="http://schemas.microsoft.com/office/drawing/2014/main" id="{C184AC77-6476-92BF-B2B7-D6DB005F7B6F}"/>
              </a:ext>
            </a:extLst>
          </p:cNvPr>
          <p:cNvSpPr/>
          <p:nvPr/>
        </p:nvSpPr>
        <p:spPr>
          <a:xfrm>
            <a:off x="6229351" y="1360014"/>
            <a:ext cx="5307562" cy="5221762"/>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2400" b="1" u="sng" dirty="0">
                <a:solidFill>
                  <a:srgbClr val="1E3D7D"/>
                </a:solidFill>
                <a:latin typeface="Aptos" panose="020B0004020202020204" pitchFamily="34" charset="0"/>
              </a:rPr>
              <a:t>Méthodologie :</a:t>
            </a:r>
          </a:p>
          <a:p>
            <a:pPr marL="285750" indent="-285750" algn="just">
              <a:buFont typeface="Arial" panose="020B0604020202020204" pitchFamily="34" charset="0"/>
              <a:buChar char="•"/>
            </a:pPr>
            <a:endParaRPr lang="fr-FR" sz="2400" dirty="0">
              <a:solidFill>
                <a:srgbClr val="1E3D7D"/>
              </a:solidFill>
              <a:latin typeface="Aptos" panose="020B0004020202020204" pitchFamily="34" charset="0"/>
            </a:endParaRPr>
          </a:p>
          <a:p>
            <a:pPr marL="342900" indent="-342900" algn="just">
              <a:buFont typeface="Arial" panose="020B0604020202020204" pitchFamily="34" charset="0"/>
              <a:buChar char="•"/>
            </a:pPr>
            <a:r>
              <a:rPr lang="fr-FR" sz="2200" dirty="0">
                <a:solidFill>
                  <a:srgbClr val="1E3D7D"/>
                </a:solidFill>
                <a:latin typeface="Aptos" panose="020B0004020202020204" pitchFamily="34" charset="0"/>
              </a:rPr>
              <a:t>Groupe de travail national</a:t>
            </a:r>
          </a:p>
          <a:p>
            <a:pPr marL="342900" indent="-342900" algn="just">
              <a:buFont typeface="Arial" panose="020B0604020202020204" pitchFamily="34" charset="0"/>
              <a:buChar char="•"/>
            </a:pPr>
            <a:endParaRPr lang="fr-FR" sz="2400" dirty="0">
              <a:solidFill>
                <a:srgbClr val="1E3D7D"/>
              </a:solidFill>
              <a:latin typeface="Aptos" panose="020B0004020202020204" pitchFamily="34" charset="0"/>
            </a:endParaRPr>
          </a:p>
          <a:p>
            <a:pPr marL="342900" indent="-342900" algn="just">
              <a:buFont typeface="Arial" panose="020B0604020202020204" pitchFamily="34" charset="0"/>
              <a:buChar char="•"/>
            </a:pPr>
            <a:endParaRPr lang="fr-FR" sz="2400" dirty="0">
              <a:solidFill>
                <a:srgbClr val="1E3D7D"/>
              </a:solidFill>
              <a:latin typeface="Aptos" panose="020B0004020202020204" pitchFamily="34" charset="0"/>
            </a:endParaRPr>
          </a:p>
          <a:p>
            <a:pPr algn="just"/>
            <a:endParaRPr lang="fr-FR" sz="2400" dirty="0">
              <a:solidFill>
                <a:srgbClr val="1E3D7D"/>
              </a:solidFill>
              <a:latin typeface="Aptos" panose="020B0004020202020204" pitchFamily="34" charset="0"/>
            </a:endParaRPr>
          </a:p>
          <a:p>
            <a:pPr algn="just"/>
            <a:endParaRPr lang="fr-FR" sz="2400" dirty="0">
              <a:solidFill>
                <a:srgbClr val="1E3D7D"/>
              </a:solidFill>
              <a:latin typeface="Aptos" panose="020B0004020202020204" pitchFamily="34" charset="0"/>
            </a:endParaRPr>
          </a:p>
          <a:p>
            <a:pPr algn="just"/>
            <a:endParaRPr lang="fr-FR" sz="100" dirty="0">
              <a:solidFill>
                <a:srgbClr val="1E3D7D"/>
              </a:solidFill>
              <a:latin typeface="Aptos" panose="020B0004020202020204" pitchFamily="34" charset="0"/>
            </a:endParaRPr>
          </a:p>
          <a:p>
            <a:pPr algn="just"/>
            <a:endParaRPr lang="fr-FR" sz="2400" dirty="0">
              <a:solidFill>
                <a:srgbClr val="1E3D7D"/>
              </a:solidFill>
              <a:latin typeface="Aptos" panose="020B0004020202020204" pitchFamily="34" charset="0"/>
            </a:endParaRPr>
          </a:p>
          <a:p>
            <a:pPr marL="285750" indent="-285750" algn="just">
              <a:buFont typeface="Arial" panose="020B0604020202020204" pitchFamily="34" charset="0"/>
              <a:buChar char="•"/>
            </a:pPr>
            <a:r>
              <a:rPr lang="fr-FR" sz="2200" dirty="0">
                <a:solidFill>
                  <a:srgbClr val="1E3D7D"/>
                </a:solidFill>
                <a:latin typeface="Aptos" panose="020B0004020202020204" pitchFamily="34" charset="0"/>
              </a:rPr>
              <a:t>Début des travaux en décembre 2024</a:t>
            </a:r>
          </a:p>
        </p:txBody>
      </p:sp>
      <p:sp>
        <p:nvSpPr>
          <p:cNvPr id="12" name="ZoneTexte 11">
            <a:extLst>
              <a:ext uri="{FF2B5EF4-FFF2-40B4-BE49-F238E27FC236}">
                <a16:creationId xmlns:a16="http://schemas.microsoft.com/office/drawing/2014/main" id="{7F25E3B5-CCB0-8835-AD2A-296DC53A36F9}"/>
              </a:ext>
            </a:extLst>
          </p:cNvPr>
          <p:cNvSpPr txBox="1"/>
          <p:nvPr/>
        </p:nvSpPr>
        <p:spPr>
          <a:xfrm>
            <a:off x="7905832" y="3429000"/>
            <a:ext cx="2776253" cy="467885"/>
          </a:xfrm>
          <a:prstGeom prst="rect">
            <a:avLst/>
          </a:prstGeom>
          <a:noFill/>
        </p:spPr>
        <p:txBody>
          <a:bodyPr wrap="square" rtlCol="0">
            <a:spAutoFit/>
          </a:bodyPr>
          <a:lstStyle/>
          <a:p>
            <a:pPr>
              <a:lnSpc>
                <a:spcPct val="150000"/>
              </a:lnSpc>
            </a:pPr>
            <a:r>
              <a:rPr lang="fr-FR" dirty="0">
                <a:solidFill>
                  <a:srgbClr val="13377F"/>
                </a:solidFill>
                <a:latin typeface="Aptos" panose="020B0004020202020204" pitchFamily="34" charset="0"/>
              </a:rPr>
              <a:t>&gt; 30 professionnels</a:t>
            </a:r>
          </a:p>
        </p:txBody>
      </p:sp>
      <p:pic>
        <p:nvPicPr>
          <p:cNvPr id="15" name="Image 14">
            <a:extLst>
              <a:ext uri="{FF2B5EF4-FFF2-40B4-BE49-F238E27FC236}">
                <a16:creationId xmlns:a16="http://schemas.microsoft.com/office/drawing/2014/main" id="{9DC0F307-7FBC-BFEE-52C0-1876D56D4276}"/>
              </a:ext>
            </a:extLst>
          </p:cNvPr>
          <p:cNvPicPr>
            <a:picLocks noChangeAspect="1"/>
          </p:cNvPicPr>
          <p:nvPr/>
        </p:nvPicPr>
        <p:blipFill>
          <a:blip r:embed="rId3"/>
          <a:stretch>
            <a:fillRect/>
          </a:stretch>
        </p:blipFill>
        <p:spPr>
          <a:xfrm>
            <a:off x="7357387" y="3485803"/>
            <a:ext cx="409575" cy="409575"/>
          </a:xfrm>
          <a:prstGeom prst="rect">
            <a:avLst/>
          </a:prstGeom>
        </p:spPr>
      </p:pic>
      <p:sp>
        <p:nvSpPr>
          <p:cNvPr id="16" name="ZoneTexte 15">
            <a:extLst>
              <a:ext uri="{FF2B5EF4-FFF2-40B4-BE49-F238E27FC236}">
                <a16:creationId xmlns:a16="http://schemas.microsoft.com/office/drawing/2014/main" id="{4F922518-6687-672F-962C-5183F0A3687C}"/>
              </a:ext>
            </a:extLst>
          </p:cNvPr>
          <p:cNvSpPr txBox="1"/>
          <p:nvPr/>
        </p:nvSpPr>
        <p:spPr>
          <a:xfrm>
            <a:off x="7910192" y="3895378"/>
            <a:ext cx="2776253" cy="464871"/>
          </a:xfrm>
          <a:prstGeom prst="rect">
            <a:avLst/>
          </a:prstGeom>
          <a:noFill/>
        </p:spPr>
        <p:txBody>
          <a:bodyPr wrap="square" rtlCol="0">
            <a:spAutoFit/>
          </a:bodyPr>
          <a:lstStyle/>
          <a:p>
            <a:pPr>
              <a:lnSpc>
                <a:spcPct val="150000"/>
              </a:lnSpc>
            </a:pPr>
            <a:r>
              <a:rPr lang="fr-FR" dirty="0">
                <a:solidFill>
                  <a:srgbClr val="13377F"/>
                </a:solidFill>
                <a:latin typeface="Aptos" panose="020B0004020202020204" pitchFamily="34" charset="0"/>
              </a:rPr>
              <a:t>de 13 régions</a:t>
            </a:r>
          </a:p>
        </p:txBody>
      </p:sp>
      <p:pic>
        <p:nvPicPr>
          <p:cNvPr id="17" name="Image 16">
            <a:extLst>
              <a:ext uri="{FF2B5EF4-FFF2-40B4-BE49-F238E27FC236}">
                <a16:creationId xmlns:a16="http://schemas.microsoft.com/office/drawing/2014/main" id="{9432372A-7E5F-0C88-506F-17C8A305607E}"/>
              </a:ext>
            </a:extLst>
          </p:cNvPr>
          <p:cNvPicPr>
            <a:picLocks noChangeAspect="1"/>
          </p:cNvPicPr>
          <p:nvPr/>
        </p:nvPicPr>
        <p:blipFill>
          <a:blip r:embed="rId4"/>
          <a:stretch>
            <a:fillRect/>
          </a:stretch>
        </p:blipFill>
        <p:spPr>
          <a:xfrm>
            <a:off x="7296984" y="3976341"/>
            <a:ext cx="523285" cy="409575"/>
          </a:xfrm>
          <a:prstGeom prst="rect">
            <a:avLst/>
          </a:prstGeom>
        </p:spPr>
      </p:pic>
      <p:sp>
        <p:nvSpPr>
          <p:cNvPr id="18" name="ZoneTexte 17">
            <a:extLst>
              <a:ext uri="{FF2B5EF4-FFF2-40B4-BE49-F238E27FC236}">
                <a16:creationId xmlns:a16="http://schemas.microsoft.com/office/drawing/2014/main" id="{9D570207-06F1-F591-E9BD-23A1E0736E17}"/>
              </a:ext>
            </a:extLst>
          </p:cNvPr>
          <p:cNvSpPr txBox="1"/>
          <p:nvPr/>
        </p:nvSpPr>
        <p:spPr>
          <a:xfrm>
            <a:off x="7906110" y="4360249"/>
            <a:ext cx="2881743" cy="464871"/>
          </a:xfrm>
          <a:prstGeom prst="rect">
            <a:avLst/>
          </a:prstGeom>
          <a:noFill/>
        </p:spPr>
        <p:txBody>
          <a:bodyPr wrap="square" rtlCol="0">
            <a:spAutoFit/>
          </a:bodyPr>
          <a:lstStyle/>
          <a:p>
            <a:pPr>
              <a:lnSpc>
                <a:spcPct val="150000"/>
              </a:lnSpc>
            </a:pPr>
            <a:r>
              <a:rPr lang="fr-FR" dirty="0">
                <a:solidFill>
                  <a:srgbClr val="13377F"/>
                </a:solidFill>
                <a:latin typeface="Aptos" panose="020B0004020202020204" pitchFamily="34" charset="0"/>
              </a:rPr>
              <a:t>du BUA et de la PCI</a:t>
            </a:r>
          </a:p>
        </p:txBody>
      </p:sp>
      <p:pic>
        <p:nvPicPr>
          <p:cNvPr id="23" name="Image 22">
            <a:extLst>
              <a:ext uri="{FF2B5EF4-FFF2-40B4-BE49-F238E27FC236}">
                <a16:creationId xmlns:a16="http://schemas.microsoft.com/office/drawing/2014/main" id="{C6B801AF-07CA-4338-A396-3BB7FD5EEDA5}"/>
              </a:ext>
            </a:extLst>
          </p:cNvPr>
          <p:cNvPicPr>
            <a:picLocks noChangeAspect="1"/>
          </p:cNvPicPr>
          <p:nvPr/>
        </p:nvPicPr>
        <p:blipFill>
          <a:blip r:embed="rId5"/>
          <a:stretch>
            <a:fillRect/>
          </a:stretch>
        </p:blipFill>
        <p:spPr>
          <a:xfrm>
            <a:off x="7493894" y="4412091"/>
            <a:ext cx="509945" cy="496346"/>
          </a:xfrm>
          <a:prstGeom prst="rect">
            <a:avLst/>
          </a:prstGeom>
        </p:spPr>
      </p:pic>
      <p:pic>
        <p:nvPicPr>
          <p:cNvPr id="26" name="Image 25">
            <a:extLst>
              <a:ext uri="{FF2B5EF4-FFF2-40B4-BE49-F238E27FC236}">
                <a16:creationId xmlns:a16="http://schemas.microsoft.com/office/drawing/2014/main" id="{C36D6BD9-1A7A-C1CA-B95D-1A804731C739}"/>
              </a:ext>
            </a:extLst>
          </p:cNvPr>
          <p:cNvPicPr>
            <a:picLocks noChangeAspect="1"/>
          </p:cNvPicPr>
          <p:nvPr/>
        </p:nvPicPr>
        <p:blipFill>
          <a:blip r:embed="rId6"/>
          <a:stretch>
            <a:fillRect/>
          </a:stretch>
        </p:blipFill>
        <p:spPr>
          <a:xfrm>
            <a:off x="7051918" y="4434896"/>
            <a:ext cx="486515" cy="473541"/>
          </a:xfrm>
          <a:prstGeom prst="rect">
            <a:avLst/>
          </a:prstGeom>
        </p:spPr>
      </p:pic>
      <p:sp>
        <p:nvSpPr>
          <p:cNvPr id="9" name="Rectangle : coins arrondis 8">
            <a:extLst>
              <a:ext uri="{FF2B5EF4-FFF2-40B4-BE49-F238E27FC236}">
                <a16:creationId xmlns:a16="http://schemas.microsoft.com/office/drawing/2014/main" id="{BF61E0E8-0BD2-3FD9-9987-C91EECC7595F}"/>
              </a:ext>
            </a:extLst>
          </p:cNvPr>
          <p:cNvSpPr/>
          <p:nvPr/>
        </p:nvSpPr>
        <p:spPr>
          <a:xfrm>
            <a:off x="10682085" y="695905"/>
            <a:ext cx="1130903" cy="2491420"/>
          </a:xfrm>
          <a:prstGeom prst="roundRect">
            <a:avLst/>
          </a:prstGeom>
          <a:solidFill>
            <a:schemeClr val="bg1"/>
          </a:solidFill>
          <a:ln w="19050">
            <a:solidFill>
              <a:srgbClr val="DBE0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E318BA1B-249B-7FF8-400A-2A9A760AC034}"/>
              </a:ext>
            </a:extLst>
          </p:cNvPr>
          <p:cNvPicPr>
            <a:picLocks noChangeAspect="1"/>
          </p:cNvPicPr>
          <p:nvPr/>
        </p:nvPicPr>
        <p:blipFill>
          <a:blip r:embed="rId7"/>
          <a:stretch>
            <a:fillRect/>
          </a:stretch>
        </p:blipFill>
        <p:spPr>
          <a:xfrm>
            <a:off x="10846072" y="966148"/>
            <a:ext cx="880681" cy="603231"/>
          </a:xfrm>
          <a:prstGeom prst="rect">
            <a:avLst/>
          </a:prstGeom>
        </p:spPr>
      </p:pic>
      <p:pic>
        <p:nvPicPr>
          <p:cNvPr id="10" name="Image 9">
            <a:extLst>
              <a:ext uri="{FF2B5EF4-FFF2-40B4-BE49-F238E27FC236}">
                <a16:creationId xmlns:a16="http://schemas.microsoft.com/office/drawing/2014/main" id="{0C231BAB-520E-8B1C-95CC-589FF4406F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36867" y="1862405"/>
            <a:ext cx="899090" cy="294529"/>
          </a:xfrm>
          <a:prstGeom prst="rect">
            <a:avLst/>
          </a:prstGeom>
        </p:spPr>
      </p:pic>
      <p:pic>
        <p:nvPicPr>
          <p:cNvPr id="6" name="Image 5">
            <a:extLst>
              <a:ext uri="{FF2B5EF4-FFF2-40B4-BE49-F238E27FC236}">
                <a16:creationId xmlns:a16="http://schemas.microsoft.com/office/drawing/2014/main" id="{9DFB0A75-2447-3307-EC89-B1112C0F2E95}"/>
              </a:ext>
            </a:extLst>
          </p:cNvPr>
          <p:cNvPicPr>
            <a:picLocks noChangeAspect="1"/>
          </p:cNvPicPr>
          <p:nvPr/>
        </p:nvPicPr>
        <p:blipFill>
          <a:blip r:embed="rId9"/>
          <a:stretch>
            <a:fillRect/>
          </a:stretch>
        </p:blipFill>
        <p:spPr>
          <a:xfrm>
            <a:off x="10866016" y="2290610"/>
            <a:ext cx="763039" cy="763039"/>
          </a:xfrm>
          <a:prstGeom prst="rect">
            <a:avLst/>
          </a:prstGeom>
          <a:solidFill>
            <a:schemeClr val="bg1"/>
          </a:solidFill>
        </p:spPr>
      </p:pic>
      <p:pic>
        <p:nvPicPr>
          <p:cNvPr id="8" name="Image 7">
            <a:extLst>
              <a:ext uri="{FF2B5EF4-FFF2-40B4-BE49-F238E27FC236}">
                <a16:creationId xmlns:a16="http://schemas.microsoft.com/office/drawing/2014/main" id="{469653F1-ABD9-B8E0-3E5B-CBFE5F0F37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8232" y="6070241"/>
            <a:ext cx="1465768" cy="370300"/>
          </a:xfrm>
          <a:prstGeom prst="rect">
            <a:avLst/>
          </a:prstGeom>
        </p:spPr>
      </p:pic>
    </p:spTree>
    <p:extLst>
      <p:ext uri="{BB962C8B-B14F-4D97-AF65-F5344CB8AC3E}">
        <p14:creationId xmlns:p14="http://schemas.microsoft.com/office/powerpoint/2010/main" val="1632038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5404D-8E78-3664-5D10-39A7E51747D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249EC42-C8C4-21F7-A8D3-61362F197702}"/>
              </a:ext>
            </a:extLst>
          </p:cNvPr>
          <p:cNvSpPr/>
          <p:nvPr/>
        </p:nvSpPr>
        <p:spPr>
          <a:xfrm>
            <a:off x="6042844" y="-36675"/>
            <a:ext cx="6148579"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53A83"/>
          </a:solidFill>
        </p:spPr>
        <p:txBody>
          <a:bodyPr wrap="square" lIns="0" tIns="0" rIns="0" bIns="0" rtlCol="0"/>
          <a:lstStyle/>
          <a:p>
            <a:endParaRPr sz="1091"/>
          </a:p>
        </p:txBody>
      </p:sp>
      <p:sp>
        <p:nvSpPr>
          <p:cNvPr id="4" name="object 4">
            <a:extLst>
              <a:ext uri="{FF2B5EF4-FFF2-40B4-BE49-F238E27FC236}">
                <a16:creationId xmlns:a16="http://schemas.microsoft.com/office/drawing/2014/main" id="{B69B1219-0192-5D04-3BEC-042700A7F83B}"/>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2A4989"/>
          </a:solidFill>
        </p:spPr>
        <p:txBody>
          <a:bodyPr wrap="square" lIns="0" tIns="0" rIns="0" bIns="0" rtlCol="0"/>
          <a:lstStyle/>
          <a:p>
            <a:endParaRPr sz="1091"/>
          </a:p>
        </p:txBody>
      </p:sp>
      <p:sp>
        <p:nvSpPr>
          <p:cNvPr id="5" name="Rectangle : coins arrondis 4">
            <a:extLst>
              <a:ext uri="{FF2B5EF4-FFF2-40B4-BE49-F238E27FC236}">
                <a16:creationId xmlns:a16="http://schemas.microsoft.com/office/drawing/2014/main" id="{4B6FEA1B-0728-727A-252E-9A684A4BA8BC}"/>
              </a:ext>
            </a:extLst>
          </p:cNvPr>
          <p:cNvSpPr/>
          <p:nvPr/>
        </p:nvSpPr>
        <p:spPr>
          <a:xfrm>
            <a:off x="945675" y="285036"/>
            <a:ext cx="9894313" cy="80864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object 6">
            <a:extLst>
              <a:ext uri="{FF2B5EF4-FFF2-40B4-BE49-F238E27FC236}">
                <a16:creationId xmlns:a16="http://schemas.microsoft.com/office/drawing/2014/main" id="{8169E062-4135-509B-918E-9A10123E8355}"/>
              </a:ext>
            </a:extLst>
          </p:cNvPr>
          <p:cNvSpPr txBox="1">
            <a:spLocks/>
          </p:cNvSpPr>
          <p:nvPr/>
        </p:nvSpPr>
        <p:spPr>
          <a:xfrm>
            <a:off x="1179319" y="418814"/>
            <a:ext cx="9498134"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t>Présentation du site PAPRICA</a:t>
            </a:r>
          </a:p>
        </p:txBody>
      </p:sp>
      <p:pic>
        <p:nvPicPr>
          <p:cNvPr id="7" name="Image 6" descr="Une image contenant texte, capture d’écran, logiciel, Icône d’ordinateur&#10;&#10;Le contenu généré par l’IA peut être incorrect.">
            <a:extLst>
              <a:ext uri="{FF2B5EF4-FFF2-40B4-BE49-F238E27FC236}">
                <a16:creationId xmlns:a16="http://schemas.microsoft.com/office/drawing/2014/main" id="{2C218F27-7BD8-4AF2-A520-C18CE96DEE8B}"/>
              </a:ext>
            </a:extLst>
          </p:cNvPr>
          <p:cNvPicPr>
            <a:picLocks noChangeAspect="1"/>
          </p:cNvPicPr>
          <p:nvPr/>
        </p:nvPicPr>
        <p:blipFill>
          <a:blip r:embed="rId3"/>
          <a:srcRect l="13801" t="11111" r="13535" b="15555"/>
          <a:stretch>
            <a:fillRect/>
          </a:stretch>
        </p:blipFill>
        <p:spPr>
          <a:xfrm>
            <a:off x="6193430" y="1953196"/>
            <a:ext cx="5857403" cy="3325176"/>
          </a:xfrm>
          <a:prstGeom prst="rect">
            <a:avLst/>
          </a:prstGeom>
          <a:ln w="19050">
            <a:solidFill>
              <a:schemeClr val="tx1"/>
            </a:solidFill>
          </a:ln>
        </p:spPr>
      </p:pic>
      <p:sp>
        <p:nvSpPr>
          <p:cNvPr id="8" name="Espace réservé du contenu 2">
            <a:extLst>
              <a:ext uri="{FF2B5EF4-FFF2-40B4-BE49-F238E27FC236}">
                <a16:creationId xmlns:a16="http://schemas.microsoft.com/office/drawing/2014/main" id="{FB585D10-A329-F0A6-80E1-C146918B18F2}"/>
              </a:ext>
            </a:extLst>
          </p:cNvPr>
          <p:cNvSpPr txBox="1">
            <a:spLocks/>
          </p:cNvSpPr>
          <p:nvPr/>
        </p:nvSpPr>
        <p:spPr>
          <a:xfrm>
            <a:off x="375852" y="1783991"/>
            <a:ext cx="5262948" cy="45599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000" dirty="0">
                <a:latin typeface="Aptos" panose="020B0004020202020204" pitchFamily="34" charset="0"/>
              </a:rPr>
              <a:t>Site </a:t>
            </a:r>
            <a:r>
              <a:rPr lang="fr-FR" sz="2000" b="1" dirty="0">
                <a:latin typeface="Aptos" panose="020B0004020202020204" pitchFamily="34" charset="0"/>
              </a:rPr>
              <a:t>national</a:t>
            </a:r>
          </a:p>
          <a:p>
            <a:pPr algn="just"/>
            <a:endParaRPr lang="fr-FR" sz="2000" b="1" dirty="0">
              <a:latin typeface="Aptos" panose="020B0004020202020204" pitchFamily="34" charset="0"/>
            </a:endParaRPr>
          </a:p>
          <a:p>
            <a:pPr algn="just"/>
            <a:r>
              <a:rPr lang="fr-FR" sz="2000" dirty="0">
                <a:latin typeface="Aptos" panose="020B0004020202020204" pitchFamily="34" charset="0"/>
              </a:rPr>
              <a:t>En </a:t>
            </a:r>
            <a:r>
              <a:rPr lang="fr-FR" sz="2000" b="1" dirty="0">
                <a:latin typeface="Aptos" panose="020B0004020202020204" pitchFamily="34" charset="0"/>
              </a:rPr>
              <a:t>accès libre </a:t>
            </a:r>
            <a:r>
              <a:rPr lang="fr-FR" sz="2000" dirty="0">
                <a:latin typeface="Aptos" panose="020B0004020202020204" pitchFamily="34" charset="0"/>
              </a:rPr>
              <a:t>pour tous (ESMS, professionnels libéraux…), mais conçu en priorité pour les structures d’appui.</a:t>
            </a:r>
          </a:p>
          <a:p>
            <a:pPr algn="just"/>
            <a:endParaRPr lang="fr-FR" sz="2000" dirty="0">
              <a:latin typeface="Aptos" panose="020B0004020202020204" pitchFamily="34" charset="0"/>
            </a:endParaRPr>
          </a:p>
          <a:p>
            <a:pPr algn="just"/>
            <a:r>
              <a:rPr lang="fr-FR" sz="2000" dirty="0">
                <a:latin typeface="Aptos" panose="020B0004020202020204" pitchFamily="34" charset="0"/>
              </a:rPr>
              <a:t>Avec pour </a:t>
            </a:r>
            <a:r>
              <a:rPr lang="fr-FR" sz="2000" b="1" dirty="0">
                <a:latin typeface="Aptos" panose="020B0004020202020204" pitchFamily="34" charset="0"/>
              </a:rPr>
              <a:t>objectif</a:t>
            </a:r>
            <a:r>
              <a:rPr lang="fr-FR" sz="2000" dirty="0">
                <a:latin typeface="Aptos" panose="020B0004020202020204" pitchFamily="34" charset="0"/>
              </a:rPr>
              <a:t> de proposer aux </a:t>
            </a:r>
            <a:r>
              <a:rPr lang="fr-FR" sz="2000" b="1" dirty="0">
                <a:latin typeface="Aptos" panose="020B0004020202020204" pitchFamily="34" charset="0"/>
              </a:rPr>
              <a:t>EMA/EMH/</a:t>
            </a:r>
            <a:r>
              <a:rPr lang="fr-FR" sz="2000" b="1" dirty="0" err="1">
                <a:latin typeface="Aptos" panose="020B0004020202020204" pitchFamily="34" charset="0"/>
              </a:rPr>
              <a:t>CRAtb</a:t>
            </a:r>
            <a:r>
              <a:rPr lang="fr-FR" sz="2000" b="1" dirty="0">
                <a:latin typeface="Aptos" panose="020B0004020202020204" pitchFamily="34" charset="0"/>
              </a:rPr>
              <a:t>/Cpias</a:t>
            </a:r>
            <a:r>
              <a:rPr lang="fr-FR" sz="2000" dirty="0">
                <a:latin typeface="Aptos" panose="020B0004020202020204" pitchFamily="34" charset="0"/>
              </a:rPr>
              <a:t> des outils à relayer auprès des soignants des ESMS.</a:t>
            </a:r>
          </a:p>
          <a:p>
            <a:pPr algn="just"/>
            <a:endParaRPr lang="fr-FR" sz="2000" dirty="0">
              <a:latin typeface="Aptos" panose="020B0004020202020204" pitchFamily="34" charset="0"/>
            </a:endParaRPr>
          </a:p>
          <a:p>
            <a:pPr algn="just"/>
            <a:r>
              <a:rPr lang="fr-FR" sz="2000" dirty="0">
                <a:latin typeface="Aptos" panose="020B0004020202020204" pitchFamily="34" charset="0"/>
              </a:rPr>
              <a:t>En ciblant prioritairement les </a:t>
            </a:r>
            <a:r>
              <a:rPr lang="fr-FR" sz="2000" b="1" dirty="0">
                <a:latin typeface="Aptos" panose="020B0004020202020204" pitchFamily="34" charset="0"/>
              </a:rPr>
              <a:t>EHPAD</a:t>
            </a:r>
            <a:r>
              <a:rPr lang="fr-FR" sz="2000" dirty="0">
                <a:latin typeface="Aptos" panose="020B0004020202020204" pitchFamily="34" charset="0"/>
              </a:rPr>
              <a:t> (mais avec une place laissée sur le site pour le secteur du handicap).</a:t>
            </a:r>
          </a:p>
        </p:txBody>
      </p:sp>
    </p:spTree>
    <p:extLst>
      <p:ext uri="{BB962C8B-B14F-4D97-AF65-F5344CB8AC3E}">
        <p14:creationId xmlns:p14="http://schemas.microsoft.com/office/powerpoint/2010/main" val="875974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C606D-5388-78FE-9A1E-8114D9027BA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930AAC6-86E0-575E-D319-0E9473DBD32E}"/>
              </a:ext>
            </a:extLst>
          </p:cNvPr>
          <p:cNvSpPr/>
          <p:nvPr/>
        </p:nvSpPr>
        <p:spPr>
          <a:xfrm>
            <a:off x="6042844" y="-36675"/>
            <a:ext cx="6148579"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53A83"/>
          </a:solidFill>
        </p:spPr>
        <p:txBody>
          <a:bodyPr wrap="square" lIns="0" tIns="0" rIns="0" bIns="0" rtlCol="0"/>
          <a:lstStyle/>
          <a:p>
            <a:endParaRPr sz="1091"/>
          </a:p>
        </p:txBody>
      </p:sp>
      <p:sp>
        <p:nvSpPr>
          <p:cNvPr id="4" name="object 4">
            <a:extLst>
              <a:ext uri="{FF2B5EF4-FFF2-40B4-BE49-F238E27FC236}">
                <a16:creationId xmlns:a16="http://schemas.microsoft.com/office/drawing/2014/main" id="{A06EA976-20DF-7993-9C10-5C55F3067EE0}"/>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2A4989"/>
          </a:solidFill>
        </p:spPr>
        <p:txBody>
          <a:bodyPr wrap="square" lIns="0" tIns="0" rIns="0" bIns="0" rtlCol="0"/>
          <a:lstStyle/>
          <a:p>
            <a:endParaRPr sz="1091"/>
          </a:p>
        </p:txBody>
      </p:sp>
      <p:sp>
        <p:nvSpPr>
          <p:cNvPr id="5" name="Rectangle : coins arrondis 4">
            <a:extLst>
              <a:ext uri="{FF2B5EF4-FFF2-40B4-BE49-F238E27FC236}">
                <a16:creationId xmlns:a16="http://schemas.microsoft.com/office/drawing/2014/main" id="{DA04E9AF-F252-715D-89D7-C471CB9846E4}"/>
              </a:ext>
            </a:extLst>
          </p:cNvPr>
          <p:cNvSpPr/>
          <p:nvPr/>
        </p:nvSpPr>
        <p:spPr>
          <a:xfrm>
            <a:off x="945675" y="285036"/>
            <a:ext cx="9894313" cy="80864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object 6">
            <a:extLst>
              <a:ext uri="{FF2B5EF4-FFF2-40B4-BE49-F238E27FC236}">
                <a16:creationId xmlns:a16="http://schemas.microsoft.com/office/drawing/2014/main" id="{F9AD1260-BED8-654C-10B2-D5B40C71634C}"/>
              </a:ext>
            </a:extLst>
          </p:cNvPr>
          <p:cNvSpPr txBox="1">
            <a:spLocks/>
          </p:cNvSpPr>
          <p:nvPr/>
        </p:nvSpPr>
        <p:spPr>
          <a:xfrm>
            <a:off x="1179319" y="418814"/>
            <a:ext cx="9498134"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t>Présentation du site PAPRICA</a:t>
            </a:r>
          </a:p>
        </p:txBody>
      </p:sp>
      <p:sp>
        <p:nvSpPr>
          <p:cNvPr id="8" name="Espace réservé du contenu 2">
            <a:extLst>
              <a:ext uri="{FF2B5EF4-FFF2-40B4-BE49-F238E27FC236}">
                <a16:creationId xmlns:a16="http://schemas.microsoft.com/office/drawing/2014/main" id="{D959CF8D-7704-15BF-37C8-2C7886FEFA70}"/>
              </a:ext>
            </a:extLst>
          </p:cNvPr>
          <p:cNvSpPr txBox="1">
            <a:spLocks/>
          </p:cNvSpPr>
          <p:nvPr/>
        </p:nvSpPr>
        <p:spPr>
          <a:xfrm>
            <a:off x="375852" y="1516124"/>
            <a:ext cx="5262948" cy="47614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1800" dirty="0">
                <a:latin typeface="Aptos" panose="020B0004020202020204" pitchFamily="34" charset="0"/>
              </a:rPr>
              <a:t>Organisation par </a:t>
            </a:r>
            <a:r>
              <a:rPr lang="fr-FR" sz="1800" b="1" dirty="0">
                <a:latin typeface="Aptos" panose="020B0004020202020204" pitchFamily="34" charset="0"/>
              </a:rPr>
              <a:t>module</a:t>
            </a:r>
            <a:r>
              <a:rPr lang="fr-FR" sz="1800" dirty="0">
                <a:latin typeface="Aptos" panose="020B0004020202020204" pitchFamily="34" charset="0"/>
              </a:rPr>
              <a:t> :</a:t>
            </a:r>
          </a:p>
          <a:p>
            <a:pPr marL="0" indent="0" algn="just">
              <a:buNone/>
            </a:pPr>
            <a:endParaRPr lang="fr-FR" sz="900" dirty="0">
              <a:latin typeface="Aptos" panose="020B0004020202020204" pitchFamily="34" charset="0"/>
            </a:endParaRPr>
          </a:p>
          <a:p>
            <a:pPr algn="just"/>
            <a:r>
              <a:rPr lang="fr-FR" sz="1800" b="1" dirty="0">
                <a:latin typeface="Aptos" panose="020B0004020202020204" pitchFamily="34" charset="0"/>
              </a:rPr>
              <a:t>Outils stratégiques </a:t>
            </a:r>
            <a:r>
              <a:rPr lang="fr-FR" sz="1800" dirty="0">
                <a:latin typeface="Aptos" panose="020B0004020202020204" pitchFamily="34" charset="0"/>
              </a:rPr>
              <a:t>: communication, suivi, engagement…</a:t>
            </a:r>
          </a:p>
          <a:p>
            <a:pPr algn="just"/>
            <a:r>
              <a:rPr lang="fr-FR" sz="1800" b="1" dirty="0">
                <a:latin typeface="Aptos" panose="020B0004020202020204" pitchFamily="34" charset="0"/>
              </a:rPr>
              <a:t>Aide à l’administration </a:t>
            </a:r>
            <a:r>
              <a:rPr lang="fr-FR" sz="1800" dirty="0">
                <a:latin typeface="Aptos" panose="020B0004020202020204" pitchFamily="34" charset="0"/>
              </a:rPr>
              <a:t>des antibiotiques</a:t>
            </a:r>
          </a:p>
          <a:p>
            <a:pPr algn="just"/>
            <a:r>
              <a:rPr lang="fr-FR" sz="1800" dirty="0">
                <a:latin typeface="Aptos" panose="020B0004020202020204" pitchFamily="34" charset="0"/>
              </a:rPr>
              <a:t>Par </a:t>
            </a:r>
            <a:r>
              <a:rPr lang="fr-FR" sz="1800" b="1" dirty="0">
                <a:latin typeface="Aptos" panose="020B0004020202020204" pitchFamily="34" charset="0"/>
              </a:rPr>
              <a:t>sphère infectieuse </a:t>
            </a:r>
            <a:r>
              <a:rPr lang="fr-FR" sz="1800" dirty="0">
                <a:latin typeface="Aptos" panose="020B0004020202020204" pitchFamily="34" charset="0"/>
              </a:rPr>
              <a:t>: </a:t>
            </a:r>
          </a:p>
          <a:p>
            <a:pPr lvl="1" algn="just"/>
            <a:r>
              <a:rPr lang="fr-FR" sz="1600" dirty="0">
                <a:latin typeface="Aptos" panose="020B0004020202020204" pitchFamily="34" charset="0"/>
              </a:rPr>
              <a:t>Pour chaque sphère, liste restreinte d’outils BUA et PCI (sélectionnés par le groupe de travail)</a:t>
            </a:r>
          </a:p>
          <a:p>
            <a:pPr lvl="1" algn="just"/>
            <a:r>
              <a:rPr lang="fr-FR" sz="1600" dirty="0">
                <a:latin typeface="Aptos" panose="020B0004020202020204" pitchFamily="34" charset="0"/>
              </a:rPr>
              <a:t>5 sphères ciblées</a:t>
            </a:r>
          </a:p>
          <a:p>
            <a:pPr lvl="2" algn="just"/>
            <a:r>
              <a:rPr lang="fr-FR" sz="1600" dirty="0">
                <a:latin typeface="Aptos" panose="020B0004020202020204" pitchFamily="34" charset="0"/>
              </a:rPr>
              <a:t>Urinaire</a:t>
            </a:r>
          </a:p>
          <a:p>
            <a:pPr lvl="2" algn="just"/>
            <a:r>
              <a:rPr lang="fr-FR" sz="1600" dirty="0">
                <a:latin typeface="Aptos" panose="020B0004020202020204" pitchFamily="34" charset="0"/>
              </a:rPr>
              <a:t>Respiratoire</a:t>
            </a:r>
          </a:p>
          <a:p>
            <a:pPr lvl="2" algn="just"/>
            <a:r>
              <a:rPr lang="fr-FR" sz="1600" dirty="0">
                <a:latin typeface="Aptos" panose="020B0004020202020204" pitchFamily="34" charset="0"/>
              </a:rPr>
              <a:t>Dentaire</a:t>
            </a:r>
          </a:p>
          <a:p>
            <a:pPr lvl="2" algn="just"/>
            <a:r>
              <a:rPr lang="fr-FR" sz="1600" dirty="0">
                <a:latin typeface="Aptos" panose="020B0004020202020204" pitchFamily="34" charset="0"/>
              </a:rPr>
              <a:t>Digestif</a:t>
            </a:r>
          </a:p>
          <a:p>
            <a:pPr lvl="2" algn="just"/>
            <a:r>
              <a:rPr lang="fr-FR" sz="1600" dirty="0">
                <a:latin typeface="Aptos" panose="020B0004020202020204" pitchFamily="34" charset="0"/>
              </a:rPr>
              <a:t>Cutané</a:t>
            </a:r>
          </a:p>
          <a:p>
            <a:pPr algn="just"/>
            <a:r>
              <a:rPr lang="fr-FR" sz="1800" b="1" dirty="0">
                <a:latin typeface="Aptos" panose="020B0004020202020204" pitchFamily="34" charset="0"/>
              </a:rPr>
              <a:t>Outils régionaux</a:t>
            </a:r>
          </a:p>
          <a:p>
            <a:pPr algn="just"/>
            <a:r>
              <a:rPr lang="fr-FR" sz="1800" b="1" dirty="0">
                <a:latin typeface="Aptos" panose="020B0004020202020204" pitchFamily="34" charset="0"/>
              </a:rPr>
              <a:t>Prévention du risque infectieux </a:t>
            </a:r>
            <a:r>
              <a:rPr lang="fr-FR" sz="1800" dirty="0">
                <a:latin typeface="Aptos" panose="020B0004020202020204" pitchFamily="34" charset="0"/>
              </a:rPr>
              <a:t>(généralités)</a:t>
            </a:r>
          </a:p>
          <a:p>
            <a:pPr algn="just"/>
            <a:endParaRPr lang="fr-FR" sz="1800" dirty="0">
              <a:latin typeface="Aptos" panose="020B0004020202020204" pitchFamily="34" charset="0"/>
            </a:endParaRPr>
          </a:p>
        </p:txBody>
      </p:sp>
      <p:pic>
        <p:nvPicPr>
          <p:cNvPr id="6" name="Image 5" descr="Une image contenant texte, capture d’écran, logiciel, Page web&#10;&#10;Le contenu généré par l’IA peut être incorrect.">
            <a:extLst>
              <a:ext uri="{FF2B5EF4-FFF2-40B4-BE49-F238E27FC236}">
                <a16:creationId xmlns:a16="http://schemas.microsoft.com/office/drawing/2014/main" id="{DF5FD70A-647B-FC44-DF6A-F010ED8E3258}"/>
              </a:ext>
            </a:extLst>
          </p:cNvPr>
          <p:cNvPicPr>
            <a:picLocks noChangeAspect="1"/>
          </p:cNvPicPr>
          <p:nvPr/>
        </p:nvPicPr>
        <p:blipFill>
          <a:blip r:embed="rId3"/>
          <a:srcRect l="33281" t="18889" r="1718" b="9306"/>
          <a:stretch>
            <a:fillRect/>
          </a:stretch>
        </p:blipFill>
        <p:spPr>
          <a:xfrm>
            <a:off x="6112760" y="1953196"/>
            <a:ext cx="6008746" cy="3733800"/>
          </a:xfrm>
          <a:prstGeom prst="rect">
            <a:avLst/>
          </a:prstGeom>
          <a:ln w="19050">
            <a:solidFill>
              <a:schemeClr val="tx1"/>
            </a:solidFill>
          </a:ln>
        </p:spPr>
      </p:pic>
    </p:spTree>
    <p:extLst>
      <p:ext uri="{BB962C8B-B14F-4D97-AF65-F5344CB8AC3E}">
        <p14:creationId xmlns:p14="http://schemas.microsoft.com/office/powerpoint/2010/main" val="3160024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A27A4-8A92-2464-8736-BE2ABDDEB26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39E4F6E-D3CD-5DDA-7FFC-378DA34A6DE5}"/>
              </a:ext>
            </a:extLst>
          </p:cNvPr>
          <p:cNvSpPr/>
          <p:nvPr/>
        </p:nvSpPr>
        <p:spPr>
          <a:xfrm>
            <a:off x="0" y="-36675"/>
            <a:ext cx="12191423"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53A83"/>
          </a:solidFill>
        </p:spPr>
        <p:txBody>
          <a:bodyPr wrap="square" lIns="0" tIns="0" rIns="0" bIns="0" rtlCol="0"/>
          <a:lstStyle/>
          <a:p>
            <a:endParaRPr sz="1091"/>
          </a:p>
        </p:txBody>
      </p:sp>
      <p:sp>
        <p:nvSpPr>
          <p:cNvPr id="4" name="object 4">
            <a:extLst>
              <a:ext uri="{FF2B5EF4-FFF2-40B4-BE49-F238E27FC236}">
                <a16:creationId xmlns:a16="http://schemas.microsoft.com/office/drawing/2014/main" id="{0FAB9459-D3E2-8FB2-FD95-3617DD9595C3}"/>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2A4989"/>
          </a:solidFill>
        </p:spPr>
        <p:txBody>
          <a:bodyPr wrap="square" lIns="0" tIns="0" rIns="0" bIns="0" rtlCol="0"/>
          <a:lstStyle/>
          <a:p>
            <a:endParaRPr sz="1091"/>
          </a:p>
        </p:txBody>
      </p:sp>
      <p:sp>
        <p:nvSpPr>
          <p:cNvPr id="5" name="Rectangle : coins arrondis 4">
            <a:extLst>
              <a:ext uri="{FF2B5EF4-FFF2-40B4-BE49-F238E27FC236}">
                <a16:creationId xmlns:a16="http://schemas.microsoft.com/office/drawing/2014/main" id="{A11E1730-57C6-1E6C-CD9F-11F5F9A68076}"/>
              </a:ext>
            </a:extLst>
          </p:cNvPr>
          <p:cNvSpPr/>
          <p:nvPr/>
        </p:nvSpPr>
        <p:spPr>
          <a:xfrm>
            <a:off x="1143763" y="266700"/>
            <a:ext cx="9894313" cy="1169188"/>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object 6">
            <a:extLst>
              <a:ext uri="{FF2B5EF4-FFF2-40B4-BE49-F238E27FC236}">
                <a16:creationId xmlns:a16="http://schemas.microsoft.com/office/drawing/2014/main" id="{D5D09375-3D25-95C3-D47E-950D291408B2}"/>
              </a:ext>
            </a:extLst>
          </p:cNvPr>
          <p:cNvSpPr txBox="1">
            <a:spLocks/>
          </p:cNvSpPr>
          <p:nvPr/>
        </p:nvSpPr>
        <p:spPr>
          <a:xfrm>
            <a:off x="1143762" y="266700"/>
            <a:ext cx="9894313" cy="1125841"/>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t>Présentation du site PAPRICA : </a:t>
            </a:r>
          </a:p>
          <a:p>
            <a:pPr marL="7701" marR="3080" algn="ctr">
              <a:lnSpc>
                <a:spcPts val="3602"/>
              </a:lnSpc>
              <a:spcBef>
                <a:spcPts val="779"/>
              </a:spcBef>
            </a:pPr>
            <a:r>
              <a:rPr lang="fr-FR" sz="3200" dirty="0"/>
              <a:t>exemple du module « respiratoire »</a:t>
            </a:r>
          </a:p>
        </p:txBody>
      </p:sp>
      <p:pic>
        <p:nvPicPr>
          <p:cNvPr id="6" name="Image 5" descr="Une image contenant texte, capture d’écran, logiciel, Icône d’ordinateur&#10;&#10;Le contenu généré par l’IA peut être incorrect.">
            <a:extLst>
              <a:ext uri="{FF2B5EF4-FFF2-40B4-BE49-F238E27FC236}">
                <a16:creationId xmlns:a16="http://schemas.microsoft.com/office/drawing/2014/main" id="{9DA3FFE4-9E3E-35FC-CF21-67E5B8B9232E}"/>
              </a:ext>
            </a:extLst>
          </p:cNvPr>
          <p:cNvPicPr>
            <a:picLocks noChangeAspect="1"/>
          </p:cNvPicPr>
          <p:nvPr/>
        </p:nvPicPr>
        <p:blipFill>
          <a:blip r:embed="rId3"/>
          <a:srcRect t="11528" r="1406" b="4028"/>
          <a:stretch>
            <a:fillRect/>
          </a:stretch>
        </p:blipFill>
        <p:spPr>
          <a:xfrm>
            <a:off x="790955" y="1593555"/>
            <a:ext cx="10599925" cy="5106778"/>
          </a:xfrm>
          <a:prstGeom prst="rect">
            <a:avLst/>
          </a:prstGeom>
          <a:ln w="28575">
            <a:solidFill>
              <a:schemeClr val="bg1"/>
            </a:solidFill>
          </a:ln>
        </p:spPr>
      </p:pic>
      <p:cxnSp>
        <p:nvCxnSpPr>
          <p:cNvPr id="7" name="Connecteur droit avec flèche 6">
            <a:extLst>
              <a:ext uri="{FF2B5EF4-FFF2-40B4-BE49-F238E27FC236}">
                <a16:creationId xmlns:a16="http://schemas.microsoft.com/office/drawing/2014/main" id="{B4E649C4-E8DD-5653-B653-4108E5F0DF88}"/>
              </a:ext>
            </a:extLst>
          </p:cNvPr>
          <p:cNvCxnSpPr>
            <a:cxnSpLocks/>
          </p:cNvCxnSpPr>
          <p:nvPr/>
        </p:nvCxnSpPr>
        <p:spPr>
          <a:xfrm flipH="1">
            <a:off x="6396296" y="5413110"/>
            <a:ext cx="1530057" cy="5590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Connecteur droit avec flèche 7">
            <a:extLst>
              <a:ext uri="{FF2B5EF4-FFF2-40B4-BE49-F238E27FC236}">
                <a16:creationId xmlns:a16="http://schemas.microsoft.com/office/drawing/2014/main" id="{89A9A3C3-E539-A46F-A749-8B2BB87686D4}"/>
              </a:ext>
            </a:extLst>
          </p:cNvPr>
          <p:cNvCxnSpPr>
            <a:cxnSpLocks/>
          </p:cNvCxnSpPr>
          <p:nvPr/>
        </p:nvCxnSpPr>
        <p:spPr>
          <a:xfrm>
            <a:off x="9237697" y="5318680"/>
            <a:ext cx="1020728" cy="5399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ZoneTexte 8">
            <a:extLst>
              <a:ext uri="{FF2B5EF4-FFF2-40B4-BE49-F238E27FC236}">
                <a16:creationId xmlns:a16="http://schemas.microsoft.com/office/drawing/2014/main" id="{235A34FE-780E-D88E-D684-1BAED5D09DFA}"/>
              </a:ext>
            </a:extLst>
          </p:cNvPr>
          <p:cNvSpPr txBox="1"/>
          <p:nvPr/>
        </p:nvSpPr>
        <p:spPr>
          <a:xfrm>
            <a:off x="7926353" y="5002835"/>
            <a:ext cx="1311344" cy="523220"/>
          </a:xfrm>
          <a:prstGeom prst="rect">
            <a:avLst/>
          </a:prstGeom>
          <a:solidFill>
            <a:schemeClr val="bg1"/>
          </a:solidFill>
          <a:ln>
            <a:solidFill>
              <a:schemeClr val="tx1"/>
            </a:solidFill>
          </a:ln>
        </p:spPr>
        <p:txBody>
          <a:bodyPr wrap="square">
            <a:spAutoFit/>
          </a:bodyPr>
          <a:lstStyle/>
          <a:p>
            <a:pPr algn="ctr"/>
            <a:r>
              <a:rPr lang="fr-FR" sz="1400" dirty="0">
                <a:latin typeface="Aptos" panose="020B0004020202020204" pitchFamily="34" charset="0"/>
              </a:rPr>
              <a:t>Publics ciblés par l’outil</a:t>
            </a:r>
          </a:p>
        </p:txBody>
      </p:sp>
      <p:sp>
        <p:nvSpPr>
          <p:cNvPr id="17" name="ZoneTexte 16">
            <a:extLst>
              <a:ext uri="{FF2B5EF4-FFF2-40B4-BE49-F238E27FC236}">
                <a16:creationId xmlns:a16="http://schemas.microsoft.com/office/drawing/2014/main" id="{F8B974D2-4C42-6D69-CDA0-FD8EA4E7B551}"/>
              </a:ext>
            </a:extLst>
          </p:cNvPr>
          <p:cNvSpPr txBox="1"/>
          <p:nvPr/>
        </p:nvSpPr>
        <p:spPr>
          <a:xfrm>
            <a:off x="9732819" y="2408686"/>
            <a:ext cx="1905799" cy="738664"/>
          </a:xfrm>
          <a:prstGeom prst="rect">
            <a:avLst/>
          </a:prstGeom>
          <a:solidFill>
            <a:schemeClr val="bg1"/>
          </a:solidFill>
          <a:ln>
            <a:solidFill>
              <a:schemeClr val="tx1"/>
            </a:solidFill>
          </a:ln>
        </p:spPr>
        <p:txBody>
          <a:bodyPr wrap="square">
            <a:spAutoFit/>
          </a:bodyPr>
          <a:lstStyle/>
          <a:p>
            <a:pPr algn="ctr"/>
            <a:r>
              <a:rPr lang="fr-FR" sz="1400" dirty="0">
                <a:latin typeface="Aptos" panose="020B0004020202020204" pitchFamily="34" charset="0"/>
              </a:rPr>
              <a:t>Menu des thèmes abordés dans le module</a:t>
            </a:r>
          </a:p>
        </p:txBody>
      </p:sp>
      <p:cxnSp>
        <p:nvCxnSpPr>
          <p:cNvPr id="18" name="Connecteur droit avec flèche 17">
            <a:extLst>
              <a:ext uri="{FF2B5EF4-FFF2-40B4-BE49-F238E27FC236}">
                <a16:creationId xmlns:a16="http://schemas.microsoft.com/office/drawing/2014/main" id="{9C842085-8C32-690C-DE49-0D1FC7CCFF29}"/>
              </a:ext>
            </a:extLst>
          </p:cNvPr>
          <p:cNvCxnSpPr>
            <a:cxnSpLocks/>
          </p:cNvCxnSpPr>
          <p:nvPr/>
        </p:nvCxnSpPr>
        <p:spPr>
          <a:xfrm>
            <a:off x="10685718" y="3147350"/>
            <a:ext cx="0" cy="6694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951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C9E58-D5B5-6E2A-9587-9E196191D95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45F7661-8A27-CA5E-6E46-6F9D38F859D8}"/>
              </a:ext>
            </a:extLst>
          </p:cNvPr>
          <p:cNvSpPr/>
          <p:nvPr/>
        </p:nvSpPr>
        <p:spPr>
          <a:xfrm>
            <a:off x="941" y="674"/>
            <a:ext cx="12190119" cy="6857038"/>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sz="1091"/>
          </a:p>
        </p:txBody>
      </p:sp>
      <p:sp>
        <p:nvSpPr>
          <p:cNvPr id="14" name="object 14">
            <a:extLst>
              <a:ext uri="{FF2B5EF4-FFF2-40B4-BE49-F238E27FC236}">
                <a16:creationId xmlns:a16="http://schemas.microsoft.com/office/drawing/2014/main" id="{5A014873-8B8C-37DE-70C7-BB702D369852}"/>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091"/>
          </a:p>
        </p:txBody>
      </p:sp>
      <p:sp>
        <p:nvSpPr>
          <p:cNvPr id="15" name="object 15">
            <a:extLst>
              <a:ext uri="{FF2B5EF4-FFF2-40B4-BE49-F238E27FC236}">
                <a16:creationId xmlns:a16="http://schemas.microsoft.com/office/drawing/2014/main" id="{786B5FDF-FB11-E155-2A73-C7D595B5459E}"/>
              </a:ext>
            </a:extLst>
          </p:cNvPr>
          <p:cNvSpPr txBox="1">
            <a:spLocks noGrp="1"/>
          </p:cNvSpPr>
          <p:nvPr>
            <p:ph type="body" idx="1"/>
          </p:nvPr>
        </p:nvSpPr>
        <p:spPr>
          <a:xfrm>
            <a:off x="864378" y="822490"/>
            <a:ext cx="10836005" cy="3618243"/>
          </a:xfrm>
          <a:prstGeom prst="rect">
            <a:avLst/>
          </a:prstGeom>
        </p:spPr>
        <p:txBody>
          <a:bodyPr vert="horz" wrap="square" lIns="0" tIns="6930" rIns="0" bIns="0" rtlCol="0">
            <a:spAutoFit/>
          </a:bodyPr>
          <a:lstStyle/>
          <a:p>
            <a:pPr marL="0" indent="0">
              <a:spcBef>
                <a:spcPts val="12"/>
              </a:spcBef>
              <a:buNone/>
            </a:pPr>
            <a:r>
              <a:rPr lang="fr-FR" sz="4852" dirty="0">
                <a:solidFill>
                  <a:schemeClr val="bg1"/>
                </a:solidFill>
                <a:latin typeface="Aptos" panose="020B0004020202020204" pitchFamily="34" charset="0"/>
              </a:rPr>
              <a:t>Plan</a:t>
            </a:r>
          </a:p>
          <a:p>
            <a:pPr marL="0" indent="0">
              <a:spcBef>
                <a:spcPts val="12"/>
              </a:spcBef>
              <a:buNone/>
            </a:pPr>
            <a:endParaRPr lang="fr-FR" sz="2666" dirty="0">
              <a:solidFill>
                <a:schemeClr val="bg1"/>
              </a:solidFill>
              <a:latin typeface="Aptos" panose="020B0004020202020204" pitchFamily="34" charset="0"/>
            </a:endParaRPr>
          </a:p>
          <a:p>
            <a:pPr marL="914309" indent="-914309">
              <a:spcBef>
                <a:spcPts val="12"/>
              </a:spcBef>
              <a:buAutoNum type="arabicPeriod"/>
            </a:pPr>
            <a:r>
              <a:rPr lang="fr-FR" sz="3600" dirty="0">
                <a:solidFill>
                  <a:schemeClr val="bg1"/>
                </a:solidFill>
                <a:latin typeface="Aptos" panose="020B0004020202020204" pitchFamily="34" charset="0"/>
              </a:rPr>
              <a:t>Contexte </a:t>
            </a:r>
          </a:p>
          <a:p>
            <a:pPr marL="1371509" lvl="1" indent="-914309">
              <a:spcBef>
                <a:spcPts val="12"/>
              </a:spcBef>
              <a:buAutoNum type="arabicPeriod"/>
            </a:pPr>
            <a:r>
              <a:rPr lang="fr-FR" sz="3200" dirty="0">
                <a:solidFill>
                  <a:schemeClr val="bg1"/>
                </a:solidFill>
                <a:latin typeface="Aptos" panose="020B0004020202020204" pitchFamily="34" charset="0"/>
              </a:rPr>
              <a:t>Antibiothérapie et antibiorésistance en EHPAD</a:t>
            </a:r>
          </a:p>
          <a:p>
            <a:pPr marL="1371509" lvl="1" indent="-914309">
              <a:spcBef>
                <a:spcPts val="12"/>
              </a:spcBef>
              <a:buAutoNum type="arabicPeriod"/>
            </a:pPr>
            <a:r>
              <a:rPr lang="fr-FR" sz="3200" dirty="0">
                <a:solidFill>
                  <a:schemeClr val="bg1"/>
                </a:solidFill>
                <a:latin typeface="Aptos" panose="020B0004020202020204" pitchFamily="34" charset="0"/>
              </a:rPr>
              <a:t>Indicateurs de PCI</a:t>
            </a:r>
          </a:p>
          <a:p>
            <a:pPr marL="914309" indent="-914309">
              <a:spcBef>
                <a:spcPts val="12"/>
              </a:spcBef>
              <a:buAutoNum type="arabicPeriod"/>
            </a:pPr>
            <a:endParaRPr lang="fr-FR" sz="1333" dirty="0">
              <a:solidFill>
                <a:schemeClr val="bg1"/>
              </a:solidFill>
              <a:latin typeface="Aptos" panose="020B0004020202020204" pitchFamily="34" charset="0"/>
            </a:endParaRPr>
          </a:p>
          <a:p>
            <a:pPr marL="914309" indent="-914309">
              <a:spcBef>
                <a:spcPts val="12"/>
              </a:spcBef>
              <a:buAutoNum type="arabicPeriod"/>
            </a:pPr>
            <a:r>
              <a:rPr lang="fr-FR" sz="3600" dirty="0">
                <a:solidFill>
                  <a:schemeClr val="bg1"/>
                </a:solidFill>
                <a:latin typeface="Aptos" panose="020B0004020202020204" pitchFamily="34" charset="0"/>
              </a:rPr>
              <a:t>Programme PAPRICA</a:t>
            </a:r>
          </a:p>
          <a:p>
            <a:pPr marL="914309" indent="-914309">
              <a:spcBef>
                <a:spcPts val="12"/>
              </a:spcBef>
              <a:buAutoNum type="arabicPeriod"/>
            </a:pPr>
            <a:r>
              <a:rPr lang="fr-FR" sz="3600" dirty="0">
                <a:solidFill>
                  <a:schemeClr val="bg1"/>
                </a:solidFill>
                <a:latin typeface="Aptos" panose="020B0004020202020204" pitchFamily="34" charset="0"/>
              </a:rPr>
              <a:t>Stratégie régionale</a:t>
            </a:r>
          </a:p>
        </p:txBody>
      </p:sp>
      <p:grpSp>
        <p:nvGrpSpPr>
          <p:cNvPr id="24" name="Groupe 23">
            <a:extLst>
              <a:ext uri="{FF2B5EF4-FFF2-40B4-BE49-F238E27FC236}">
                <a16:creationId xmlns:a16="http://schemas.microsoft.com/office/drawing/2014/main" id="{9474A4B5-7CD5-5526-6F5A-36F7A18A73B6}"/>
              </a:ext>
            </a:extLst>
          </p:cNvPr>
          <p:cNvGrpSpPr/>
          <p:nvPr/>
        </p:nvGrpSpPr>
        <p:grpSpPr>
          <a:xfrm>
            <a:off x="8836182" y="5092339"/>
            <a:ext cx="2713587" cy="1293708"/>
            <a:chOff x="11931237" y="8397875"/>
            <a:chExt cx="4786995" cy="2133600"/>
          </a:xfrm>
        </p:grpSpPr>
        <p:sp>
          <p:nvSpPr>
            <p:cNvPr id="23" name="Rectangle : coins arrondis 22">
              <a:extLst>
                <a:ext uri="{FF2B5EF4-FFF2-40B4-BE49-F238E27FC236}">
                  <a16:creationId xmlns:a16="http://schemas.microsoft.com/office/drawing/2014/main" id="{5D31732A-7864-28DE-9111-6FE7FE84C757}"/>
                </a:ext>
              </a:extLst>
            </p:cNvPr>
            <p:cNvSpPr/>
            <p:nvPr/>
          </p:nvSpPr>
          <p:spPr>
            <a:xfrm>
              <a:off x="11931237" y="8397875"/>
              <a:ext cx="4786995" cy="2133600"/>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pic>
          <p:nvPicPr>
            <p:cNvPr id="19" name="object 19">
              <a:extLst>
                <a:ext uri="{FF2B5EF4-FFF2-40B4-BE49-F238E27FC236}">
                  <a16:creationId xmlns:a16="http://schemas.microsoft.com/office/drawing/2014/main" id="{05184E42-8FDB-F884-789B-72160E78214A}"/>
                </a:ext>
              </a:extLst>
            </p:cNvPr>
            <p:cNvPicPr/>
            <p:nvPr/>
          </p:nvPicPr>
          <p:blipFill>
            <a:blip r:embed="rId2" cstate="print"/>
            <a:stretch>
              <a:fillRect/>
            </a:stretch>
          </p:blipFill>
          <p:spPr>
            <a:xfrm>
              <a:off x="12691818" y="8542430"/>
              <a:ext cx="3265829" cy="1840735"/>
            </a:xfrm>
            <a:prstGeom prst="rect">
              <a:avLst/>
            </a:prstGeom>
          </p:spPr>
        </p:pic>
      </p:grpSp>
      <p:pic>
        <p:nvPicPr>
          <p:cNvPr id="26" name="Image 25">
            <a:extLst>
              <a:ext uri="{FF2B5EF4-FFF2-40B4-BE49-F238E27FC236}">
                <a16:creationId xmlns:a16="http://schemas.microsoft.com/office/drawing/2014/main" id="{9580C6D5-C7D6-3F87-8D80-F8AC6DF52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03" y="6228697"/>
            <a:ext cx="1465768" cy="370300"/>
          </a:xfrm>
          <a:prstGeom prst="rect">
            <a:avLst/>
          </a:prstGeom>
        </p:spPr>
      </p:pic>
      <p:cxnSp>
        <p:nvCxnSpPr>
          <p:cNvPr id="4" name="Connecteur droit 3">
            <a:extLst>
              <a:ext uri="{FF2B5EF4-FFF2-40B4-BE49-F238E27FC236}">
                <a16:creationId xmlns:a16="http://schemas.microsoft.com/office/drawing/2014/main" id="{7B6FFC0B-FEEB-44CC-1B67-BBE738F4FA70}"/>
              </a:ext>
            </a:extLst>
          </p:cNvPr>
          <p:cNvCxnSpPr>
            <a:cxnSpLocks/>
          </p:cNvCxnSpPr>
          <p:nvPr/>
        </p:nvCxnSpPr>
        <p:spPr>
          <a:xfrm>
            <a:off x="864378" y="1518081"/>
            <a:ext cx="119810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650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4904A-4279-166E-0C06-9F27379CC0F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3E2505E-4ABB-D2FC-AD64-023C07E2FA66}"/>
              </a:ext>
            </a:extLst>
          </p:cNvPr>
          <p:cNvSpPr/>
          <p:nvPr/>
        </p:nvSpPr>
        <p:spPr>
          <a:xfrm>
            <a:off x="0" y="-36675"/>
            <a:ext cx="12191423"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53A83"/>
          </a:solidFill>
        </p:spPr>
        <p:txBody>
          <a:bodyPr wrap="square" lIns="0" tIns="0" rIns="0" bIns="0" rtlCol="0"/>
          <a:lstStyle/>
          <a:p>
            <a:endParaRPr sz="1091"/>
          </a:p>
        </p:txBody>
      </p:sp>
      <p:sp>
        <p:nvSpPr>
          <p:cNvPr id="4" name="object 4">
            <a:extLst>
              <a:ext uri="{FF2B5EF4-FFF2-40B4-BE49-F238E27FC236}">
                <a16:creationId xmlns:a16="http://schemas.microsoft.com/office/drawing/2014/main" id="{305F3727-A34B-DC2C-29B7-C5E625C728A4}"/>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2A4989"/>
          </a:solidFill>
        </p:spPr>
        <p:txBody>
          <a:bodyPr wrap="square" lIns="0" tIns="0" rIns="0" bIns="0" rtlCol="0"/>
          <a:lstStyle/>
          <a:p>
            <a:endParaRPr sz="1091"/>
          </a:p>
        </p:txBody>
      </p:sp>
      <p:sp>
        <p:nvSpPr>
          <p:cNvPr id="22" name="Rectangle : coins arrondis 21">
            <a:extLst>
              <a:ext uri="{FF2B5EF4-FFF2-40B4-BE49-F238E27FC236}">
                <a16:creationId xmlns:a16="http://schemas.microsoft.com/office/drawing/2014/main" id="{A8A124E6-B241-3662-FB67-C6CD20052E32}"/>
              </a:ext>
            </a:extLst>
          </p:cNvPr>
          <p:cNvSpPr/>
          <p:nvPr/>
        </p:nvSpPr>
        <p:spPr>
          <a:xfrm>
            <a:off x="1143763" y="266700"/>
            <a:ext cx="9894313" cy="1169188"/>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5" name="object 6">
            <a:extLst>
              <a:ext uri="{FF2B5EF4-FFF2-40B4-BE49-F238E27FC236}">
                <a16:creationId xmlns:a16="http://schemas.microsoft.com/office/drawing/2014/main" id="{C73EDFB0-E4BA-15B7-E82A-7EBD2856DAF5}"/>
              </a:ext>
            </a:extLst>
          </p:cNvPr>
          <p:cNvSpPr txBox="1">
            <a:spLocks/>
          </p:cNvSpPr>
          <p:nvPr/>
        </p:nvSpPr>
        <p:spPr>
          <a:xfrm>
            <a:off x="1143762" y="266700"/>
            <a:ext cx="9894313" cy="1125841"/>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t>Présentation du site PAPRICA : </a:t>
            </a:r>
          </a:p>
          <a:p>
            <a:pPr marL="7701" marR="3080" algn="ctr">
              <a:lnSpc>
                <a:spcPts val="3602"/>
              </a:lnSpc>
              <a:spcBef>
                <a:spcPts val="779"/>
              </a:spcBef>
            </a:pPr>
            <a:r>
              <a:rPr lang="fr-FR" sz="3200" dirty="0"/>
              <a:t>exemple du module « respiratoire »</a:t>
            </a:r>
          </a:p>
        </p:txBody>
      </p:sp>
      <p:pic>
        <p:nvPicPr>
          <p:cNvPr id="5" name="Image 4" descr="Une image contenant texte, capture d’écran, logiciel, Icône d’ordinateur&#10;&#10;Le contenu généré par l’IA peut être incorrect.">
            <a:extLst>
              <a:ext uri="{FF2B5EF4-FFF2-40B4-BE49-F238E27FC236}">
                <a16:creationId xmlns:a16="http://schemas.microsoft.com/office/drawing/2014/main" id="{68C8856F-3945-DBA3-0FAD-88132534E851}"/>
              </a:ext>
            </a:extLst>
          </p:cNvPr>
          <p:cNvPicPr>
            <a:picLocks noChangeAspect="1"/>
          </p:cNvPicPr>
          <p:nvPr/>
        </p:nvPicPr>
        <p:blipFill>
          <a:blip r:embed="rId3"/>
          <a:srcRect t="11389" r="19609" b="3889"/>
          <a:stretch>
            <a:fillRect/>
          </a:stretch>
        </p:blipFill>
        <p:spPr>
          <a:xfrm>
            <a:off x="1857591" y="1566170"/>
            <a:ext cx="8476818" cy="5025130"/>
          </a:xfrm>
          <a:prstGeom prst="rect">
            <a:avLst/>
          </a:prstGeom>
          <a:ln w="28575">
            <a:solidFill>
              <a:schemeClr val="bg1"/>
            </a:solidFill>
          </a:ln>
        </p:spPr>
      </p:pic>
      <p:cxnSp>
        <p:nvCxnSpPr>
          <p:cNvPr id="9" name="Connecteur droit avec flèche 8">
            <a:extLst>
              <a:ext uri="{FF2B5EF4-FFF2-40B4-BE49-F238E27FC236}">
                <a16:creationId xmlns:a16="http://schemas.microsoft.com/office/drawing/2014/main" id="{60621DCE-DDE3-E62A-9239-DD76F79DBF79}"/>
              </a:ext>
            </a:extLst>
          </p:cNvPr>
          <p:cNvCxnSpPr>
            <a:cxnSpLocks/>
          </p:cNvCxnSpPr>
          <p:nvPr/>
        </p:nvCxnSpPr>
        <p:spPr>
          <a:xfrm flipH="1" flipV="1">
            <a:off x="6617714" y="2915310"/>
            <a:ext cx="147815" cy="8830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ZoneTexte 9">
            <a:extLst>
              <a:ext uri="{FF2B5EF4-FFF2-40B4-BE49-F238E27FC236}">
                <a16:creationId xmlns:a16="http://schemas.microsoft.com/office/drawing/2014/main" id="{E662903D-48CB-478F-0D5E-92F95C089D4E}"/>
              </a:ext>
            </a:extLst>
          </p:cNvPr>
          <p:cNvSpPr txBox="1"/>
          <p:nvPr/>
        </p:nvSpPr>
        <p:spPr>
          <a:xfrm>
            <a:off x="6291651" y="3798332"/>
            <a:ext cx="2185729" cy="738664"/>
          </a:xfrm>
          <a:prstGeom prst="rect">
            <a:avLst/>
          </a:prstGeom>
          <a:solidFill>
            <a:schemeClr val="bg1"/>
          </a:solidFill>
          <a:ln>
            <a:solidFill>
              <a:schemeClr val="tx1"/>
            </a:solidFill>
          </a:ln>
        </p:spPr>
        <p:txBody>
          <a:bodyPr wrap="square">
            <a:spAutoFit/>
          </a:bodyPr>
          <a:lstStyle/>
          <a:p>
            <a:pPr algn="ctr"/>
            <a:r>
              <a:rPr lang="fr-FR" sz="1400" dirty="0">
                <a:latin typeface="Aptos" panose="020B0004020202020204" pitchFamily="34" charset="0"/>
              </a:rPr>
              <a:t>Formats variés : vidéo, power point, affiche, cas cliniques…</a:t>
            </a:r>
          </a:p>
        </p:txBody>
      </p:sp>
      <p:cxnSp>
        <p:nvCxnSpPr>
          <p:cNvPr id="11" name="Connecteur droit avec flèche 10">
            <a:extLst>
              <a:ext uri="{FF2B5EF4-FFF2-40B4-BE49-F238E27FC236}">
                <a16:creationId xmlns:a16="http://schemas.microsoft.com/office/drawing/2014/main" id="{CC551CC0-F7EE-BE29-C6CF-22E6B5544A67}"/>
              </a:ext>
            </a:extLst>
          </p:cNvPr>
          <p:cNvCxnSpPr>
            <a:cxnSpLocks/>
          </p:cNvCxnSpPr>
          <p:nvPr/>
        </p:nvCxnSpPr>
        <p:spPr>
          <a:xfrm flipH="1" flipV="1">
            <a:off x="5745035" y="2915310"/>
            <a:ext cx="872679" cy="8830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Connecteur droit avec flèche 11">
            <a:extLst>
              <a:ext uri="{FF2B5EF4-FFF2-40B4-BE49-F238E27FC236}">
                <a16:creationId xmlns:a16="http://schemas.microsoft.com/office/drawing/2014/main" id="{BCDD6D6D-4E41-AC7E-3F59-31B30F469AD5}"/>
              </a:ext>
            </a:extLst>
          </p:cNvPr>
          <p:cNvCxnSpPr>
            <a:cxnSpLocks/>
          </p:cNvCxnSpPr>
          <p:nvPr/>
        </p:nvCxnSpPr>
        <p:spPr>
          <a:xfrm flipH="1" flipV="1">
            <a:off x="9465689" y="2174927"/>
            <a:ext cx="147815" cy="8830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A721690E-8FAB-4B70-EF6E-7B3E94216A04}"/>
              </a:ext>
            </a:extLst>
          </p:cNvPr>
          <p:cNvSpPr txBox="1"/>
          <p:nvPr/>
        </p:nvSpPr>
        <p:spPr>
          <a:xfrm>
            <a:off x="8694928" y="3059668"/>
            <a:ext cx="2185729" cy="738664"/>
          </a:xfrm>
          <a:prstGeom prst="rect">
            <a:avLst/>
          </a:prstGeom>
          <a:solidFill>
            <a:schemeClr val="bg1"/>
          </a:solidFill>
          <a:ln>
            <a:solidFill>
              <a:schemeClr val="tx1"/>
            </a:solidFill>
          </a:ln>
        </p:spPr>
        <p:txBody>
          <a:bodyPr wrap="square">
            <a:spAutoFit/>
          </a:bodyPr>
          <a:lstStyle/>
          <a:p>
            <a:pPr algn="ctr"/>
            <a:r>
              <a:rPr lang="fr-FR" sz="1400" dirty="0">
                <a:latin typeface="Aptos" panose="020B0004020202020204" pitchFamily="34" charset="0"/>
              </a:rPr>
              <a:t>Promotion des outils régionaux sur la page dédiée (si souhaitée)</a:t>
            </a:r>
          </a:p>
        </p:txBody>
      </p:sp>
      <p:cxnSp>
        <p:nvCxnSpPr>
          <p:cNvPr id="15" name="Connecteur droit avec flèche 14">
            <a:extLst>
              <a:ext uri="{FF2B5EF4-FFF2-40B4-BE49-F238E27FC236}">
                <a16:creationId xmlns:a16="http://schemas.microsoft.com/office/drawing/2014/main" id="{11583AF5-00C2-07BE-A429-0551528856FA}"/>
              </a:ext>
            </a:extLst>
          </p:cNvPr>
          <p:cNvCxnSpPr>
            <a:cxnSpLocks/>
          </p:cNvCxnSpPr>
          <p:nvPr/>
        </p:nvCxnSpPr>
        <p:spPr>
          <a:xfrm flipH="1">
            <a:off x="5597220" y="4536996"/>
            <a:ext cx="872679" cy="75483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1363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11150-8D90-FE77-358A-B78A1443538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9741B4F-D93F-6EA1-FDB2-4D316FBE4826}"/>
              </a:ext>
            </a:extLst>
          </p:cNvPr>
          <p:cNvSpPr/>
          <p:nvPr/>
        </p:nvSpPr>
        <p:spPr>
          <a:xfrm>
            <a:off x="0" y="-36675"/>
            <a:ext cx="12191423"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091" dirty="0"/>
          </a:p>
        </p:txBody>
      </p:sp>
      <p:sp>
        <p:nvSpPr>
          <p:cNvPr id="4" name="object 4">
            <a:extLst>
              <a:ext uri="{FF2B5EF4-FFF2-40B4-BE49-F238E27FC236}">
                <a16:creationId xmlns:a16="http://schemas.microsoft.com/office/drawing/2014/main" id="{FE7BE4F4-0798-E289-192B-189D3D04D653}"/>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091"/>
          </a:p>
        </p:txBody>
      </p:sp>
      <p:pic>
        <p:nvPicPr>
          <p:cNvPr id="16" name="Image 15">
            <a:extLst>
              <a:ext uri="{FF2B5EF4-FFF2-40B4-BE49-F238E27FC236}">
                <a16:creationId xmlns:a16="http://schemas.microsoft.com/office/drawing/2014/main" id="{019C2D49-2795-8F41-0D2D-4416B2C8B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164" y="6302317"/>
            <a:ext cx="1465768" cy="370300"/>
          </a:xfrm>
          <a:prstGeom prst="rect">
            <a:avLst/>
          </a:prstGeom>
        </p:spPr>
      </p:pic>
      <p:sp>
        <p:nvSpPr>
          <p:cNvPr id="3" name="Rectangle : coins arrondis 2">
            <a:extLst>
              <a:ext uri="{FF2B5EF4-FFF2-40B4-BE49-F238E27FC236}">
                <a16:creationId xmlns:a16="http://schemas.microsoft.com/office/drawing/2014/main" id="{EFF92B6B-3B1E-2376-0B67-687C5C9132B4}"/>
              </a:ext>
            </a:extLst>
          </p:cNvPr>
          <p:cNvSpPr/>
          <p:nvPr/>
        </p:nvSpPr>
        <p:spPr>
          <a:xfrm>
            <a:off x="1143763" y="266700"/>
            <a:ext cx="9894313" cy="1169188"/>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6" name="object 6">
            <a:extLst>
              <a:ext uri="{FF2B5EF4-FFF2-40B4-BE49-F238E27FC236}">
                <a16:creationId xmlns:a16="http://schemas.microsoft.com/office/drawing/2014/main" id="{35A1AD83-3C5E-7320-D895-82AA1BB4FBAC}"/>
              </a:ext>
            </a:extLst>
          </p:cNvPr>
          <p:cNvSpPr txBox="1">
            <a:spLocks/>
          </p:cNvSpPr>
          <p:nvPr/>
        </p:nvSpPr>
        <p:spPr>
          <a:xfrm>
            <a:off x="1143762" y="266700"/>
            <a:ext cx="9894313" cy="1125841"/>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t>Présentation du site PAPRICA : </a:t>
            </a:r>
          </a:p>
          <a:p>
            <a:pPr marL="7701" marR="3080" algn="ctr">
              <a:lnSpc>
                <a:spcPts val="3602"/>
              </a:lnSpc>
              <a:spcBef>
                <a:spcPts val="779"/>
              </a:spcBef>
            </a:pPr>
            <a:r>
              <a:rPr lang="fr-FR" sz="3200" dirty="0"/>
              <a:t>exemple du module « outils stratégiques »</a:t>
            </a:r>
          </a:p>
        </p:txBody>
      </p:sp>
      <p:pic>
        <p:nvPicPr>
          <p:cNvPr id="11" name="Image 10" descr="Une image contenant texte, capture d’écran, logiciel, Icône d’ordinateur&#10;&#10;Le contenu généré par l’IA peut être incorrect.">
            <a:extLst>
              <a:ext uri="{FF2B5EF4-FFF2-40B4-BE49-F238E27FC236}">
                <a16:creationId xmlns:a16="http://schemas.microsoft.com/office/drawing/2014/main" id="{8EF1A837-6676-F87C-4A4E-00692CAD1FD4}"/>
              </a:ext>
            </a:extLst>
          </p:cNvPr>
          <p:cNvPicPr>
            <a:picLocks noChangeAspect="1"/>
          </p:cNvPicPr>
          <p:nvPr/>
        </p:nvPicPr>
        <p:blipFill>
          <a:blip r:embed="rId4"/>
          <a:srcRect t="13593" r="19546" b="5757"/>
          <a:stretch>
            <a:fillRect/>
          </a:stretch>
        </p:blipFill>
        <p:spPr>
          <a:xfrm>
            <a:off x="1369897" y="1694122"/>
            <a:ext cx="8776890" cy="4948991"/>
          </a:xfrm>
          <a:prstGeom prst="rect">
            <a:avLst/>
          </a:prstGeom>
          <a:ln w="28575">
            <a:solidFill>
              <a:schemeClr val="tx1"/>
            </a:solidFill>
          </a:ln>
        </p:spPr>
      </p:pic>
      <p:sp>
        <p:nvSpPr>
          <p:cNvPr id="14" name="ZoneTexte 13">
            <a:extLst>
              <a:ext uri="{FF2B5EF4-FFF2-40B4-BE49-F238E27FC236}">
                <a16:creationId xmlns:a16="http://schemas.microsoft.com/office/drawing/2014/main" id="{9F0406DC-F3AA-FBF4-018B-0091048E6177}"/>
              </a:ext>
            </a:extLst>
          </p:cNvPr>
          <p:cNvSpPr txBox="1"/>
          <p:nvPr/>
        </p:nvSpPr>
        <p:spPr>
          <a:xfrm>
            <a:off x="6315075" y="2834015"/>
            <a:ext cx="2517769" cy="523220"/>
          </a:xfrm>
          <a:prstGeom prst="rect">
            <a:avLst/>
          </a:prstGeom>
          <a:solidFill>
            <a:schemeClr val="bg1"/>
          </a:solidFill>
          <a:ln>
            <a:solidFill>
              <a:schemeClr val="tx1"/>
            </a:solidFill>
          </a:ln>
        </p:spPr>
        <p:txBody>
          <a:bodyPr wrap="square">
            <a:spAutoFit/>
          </a:bodyPr>
          <a:lstStyle/>
          <a:p>
            <a:pPr algn="ctr"/>
            <a:r>
              <a:rPr lang="fr-FR" sz="1400" dirty="0">
                <a:latin typeface="Aptos" panose="020B0004020202020204" pitchFamily="34" charset="0"/>
              </a:rPr>
              <a:t>Aide au suivi et aux actions conjointes BUA/PCI</a:t>
            </a:r>
          </a:p>
        </p:txBody>
      </p:sp>
      <p:cxnSp>
        <p:nvCxnSpPr>
          <p:cNvPr id="17" name="Connecteur droit avec flèche 16">
            <a:extLst>
              <a:ext uri="{FF2B5EF4-FFF2-40B4-BE49-F238E27FC236}">
                <a16:creationId xmlns:a16="http://schemas.microsoft.com/office/drawing/2014/main" id="{57B7DF9C-B2DD-754D-DDD2-8571121F6A8B}"/>
              </a:ext>
            </a:extLst>
          </p:cNvPr>
          <p:cNvCxnSpPr>
            <a:cxnSpLocks/>
          </p:cNvCxnSpPr>
          <p:nvPr/>
        </p:nvCxnSpPr>
        <p:spPr>
          <a:xfrm flipH="1">
            <a:off x="5181748" y="3095625"/>
            <a:ext cx="1133327" cy="1095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4305FC28-A370-B1B2-EAC9-F9DA480259A8}"/>
              </a:ext>
            </a:extLst>
          </p:cNvPr>
          <p:cNvSpPr txBox="1"/>
          <p:nvPr/>
        </p:nvSpPr>
        <p:spPr>
          <a:xfrm>
            <a:off x="487472" y="4930518"/>
            <a:ext cx="2185729" cy="738664"/>
          </a:xfrm>
          <a:prstGeom prst="rect">
            <a:avLst/>
          </a:prstGeom>
          <a:solidFill>
            <a:schemeClr val="bg1"/>
          </a:solidFill>
          <a:ln>
            <a:solidFill>
              <a:schemeClr val="tx1"/>
            </a:solidFill>
          </a:ln>
        </p:spPr>
        <p:txBody>
          <a:bodyPr wrap="square">
            <a:spAutoFit/>
          </a:bodyPr>
          <a:lstStyle/>
          <a:p>
            <a:pPr algn="ctr"/>
            <a:r>
              <a:rPr lang="fr-FR" sz="1400" dirty="0">
                <a:latin typeface="Aptos" panose="020B0004020202020204" pitchFamily="34" charset="0"/>
              </a:rPr>
              <a:t>Documents type pour informer et engager différents publics</a:t>
            </a:r>
          </a:p>
        </p:txBody>
      </p:sp>
      <p:cxnSp>
        <p:nvCxnSpPr>
          <p:cNvPr id="20" name="Connecteur droit avec flèche 19">
            <a:extLst>
              <a:ext uri="{FF2B5EF4-FFF2-40B4-BE49-F238E27FC236}">
                <a16:creationId xmlns:a16="http://schemas.microsoft.com/office/drawing/2014/main" id="{2A3EBBE1-B34E-F4D5-C3E9-29BE217A6060}"/>
              </a:ext>
            </a:extLst>
          </p:cNvPr>
          <p:cNvCxnSpPr>
            <a:cxnSpLocks/>
          </p:cNvCxnSpPr>
          <p:nvPr/>
        </p:nvCxnSpPr>
        <p:spPr>
          <a:xfrm flipV="1">
            <a:off x="2673378" y="4628937"/>
            <a:ext cx="1177654" cy="4348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Connecteur droit avec flèche 20">
            <a:extLst>
              <a:ext uri="{FF2B5EF4-FFF2-40B4-BE49-F238E27FC236}">
                <a16:creationId xmlns:a16="http://schemas.microsoft.com/office/drawing/2014/main" id="{567BE27A-121C-B29A-2A89-581B557E53E5}"/>
              </a:ext>
            </a:extLst>
          </p:cNvPr>
          <p:cNvCxnSpPr>
            <a:cxnSpLocks/>
            <a:stCxn id="19" idx="3"/>
          </p:cNvCxnSpPr>
          <p:nvPr/>
        </p:nvCxnSpPr>
        <p:spPr>
          <a:xfrm flipV="1">
            <a:off x="2673201" y="4887171"/>
            <a:ext cx="3346599" cy="41267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7219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92D23-9210-F60F-B8A1-EE90C41EE96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E3F12F9-DAD9-6205-594A-B556BC398C72}"/>
              </a:ext>
            </a:extLst>
          </p:cNvPr>
          <p:cNvSpPr/>
          <p:nvPr/>
        </p:nvSpPr>
        <p:spPr>
          <a:xfrm>
            <a:off x="5852160" y="-36675"/>
            <a:ext cx="6339263"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091" dirty="0"/>
          </a:p>
        </p:txBody>
      </p:sp>
      <p:sp>
        <p:nvSpPr>
          <p:cNvPr id="4" name="object 4">
            <a:extLst>
              <a:ext uri="{FF2B5EF4-FFF2-40B4-BE49-F238E27FC236}">
                <a16:creationId xmlns:a16="http://schemas.microsoft.com/office/drawing/2014/main" id="{4057793F-FA0E-49C2-D60F-9F4A33CEADFB}"/>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091"/>
          </a:p>
        </p:txBody>
      </p:sp>
      <p:pic>
        <p:nvPicPr>
          <p:cNvPr id="16" name="Image 15">
            <a:extLst>
              <a:ext uri="{FF2B5EF4-FFF2-40B4-BE49-F238E27FC236}">
                <a16:creationId xmlns:a16="http://schemas.microsoft.com/office/drawing/2014/main" id="{200E4E2C-E9FF-7657-691B-8EDBDA6FE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164" y="6302317"/>
            <a:ext cx="1465768" cy="370300"/>
          </a:xfrm>
          <a:prstGeom prst="rect">
            <a:avLst/>
          </a:prstGeom>
        </p:spPr>
      </p:pic>
      <p:sp>
        <p:nvSpPr>
          <p:cNvPr id="3" name="Rectangle : coins arrondis 2">
            <a:extLst>
              <a:ext uri="{FF2B5EF4-FFF2-40B4-BE49-F238E27FC236}">
                <a16:creationId xmlns:a16="http://schemas.microsoft.com/office/drawing/2014/main" id="{8421BBF5-AAEB-1FD4-3E5C-5897354362E9}"/>
              </a:ext>
            </a:extLst>
          </p:cNvPr>
          <p:cNvSpPr/>
          <p:nvPr/>
        </p:nvSpPr>
        <p:spPr>
          <a:xfrm>
            <a:off x="1143763" y="266700"/>
            <a:ext cx="9894313" cy="1169188"/>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6" name="object 6">
            <a:extLst>
              <a:ext uri="{FF2B5EF4-FFF2-40B4-BE49-F238E27FC236}">
                <a16:creationId xmlns:a16="http://schemas.microsoft.com/office/drawing/2014/main" id="{4B32582C-24CE-DADB-67FA-E3600777DCBD}"/>
              </a:ext>
            </a:extLst>
          </p:cNvPr>
          <p:cNvSpPr txBox="1">
            <a:spLocks/>
          </p:cNvSpPr>
          <p:nvPr/>
        </p:nvSpPr>
        <p:spPr>
          <a:xfrm>
            <a:off x="1143762" y="266700"/>
            <a:ext cx="9894313" cy="1125841"/>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t>Présentation du site PAPRICA : </a:t>
            </a:r>
          </a:p>
          <a:p>
            <a:pPr marL="7701" marR="3080" algn="ctr">
              <a:lnSpc>
                <a:spcPts val="3602"/>
              </a:lnSpc>
              <a:spcBef>
                <a:spcPts val="779"/>
              </a:spcBef>
            </a:pPr>
            <a:r>
              <a:rPr lang="fr-FR" sz="3200" dirty="0"/>
              <a:t>évaluation </a:t>
            </a:r>
          </a:p>
        </p:txBody>
      </p:sp>
      <p:sp>
        <p:nvSpPr>
          <p:cNvPr id="5" name="object 15">
            <a:extLst>
              <a:ext uri="{FF2B5EF4-FFF2-40B4-BE49-F238E27FC236}">
                <a16:creationId xmlns:a16="http://schemas.microsoft.com/office/drawing/2014/main" id="{3DEDEDF2-0872-CBA6-8D63-C4F73A72D701}"/>
              </a:ext>
            </a:extLst>
          </p:cNvPr>
          <p:cNvSpPr txBox="1">
            <a:spLocks/>
          </p:cNvSpPr>
          <p:nvPr/>
        </p:nvSpPr>
        <p:spPr>
          <a:xfrm>
            <a:off x="457205" y="1941326"/>
            <a:ext cx="6814555" cy="397297"/>
          </a:xfrm>
          <a:prstGeom prst="rect">
            <a:avLst/>
          </a:prstGeom>
        </p:spPr>
        <p:txBody>
          <a:bodyPr vert="horz" wrap="square" lIns="0" tIns="693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
              </a:spcBef>
              <a:buFont typeface="Arial" panose="020B0604020202020204" pitchFamily="34" charset="0"/>
              <a:buNone/>
            </a:pPr>
            <a:r>
              <a:rPr lang="fr-FR" dirty="0">
                <a:solidFill>
                  <a:srgbClr val="F69F14"/>
                </a:solidFill>
                <a:latin typeface="Aptos" panose="020B0004020202020204" pitchFamily="34" charset="0"/>
              </a:rPr>
              <a:t>Indicateurs d’utilisation</a:t>
            </a:r>
          </a:p>
        </p:txBody>
      </p:sp>
      <p:cxnSp>
        <p:nvCxnSpPr>
          <p:cNvPr id="11" name="Connecteur droit 10">
            <a:extLst>
              <a:ext uri="{FF2B5EF4-FFF2-40B4-BE49-F238E27FC236}">
                <a16:creationId xmlns:a16="http://schemas.microsoft.com/office/drawing/2014/main" id="{06A37A0E-F569-A094-74C3-F067E5E79E54}"/>
              </a:ext>
            </a:extLst>
          </p:cNvPr>
          <p:cNvCxnSpPr>
            <a:cxnSpLocks/>
          </p:cNvCxnSpPr>
          <p:nvPr/>
        </p:nvCxnSpPr>
        <p:spPr>
          <a:xfrm>
            <a:off x="457205" y="2364381"/>
            <a:ext cx="3711123" cy="0"/>
          </a:xfrm>
          <a:prstGeom prst="line">
            <a:avLst/>
          </a:prstGeom>
          <a:ln w="28575">
            <a:solidFill>
              <a:srgbClr val="F69F14"/>
            </a:solidFill>
          </a:ln>
        </p:spPr>
        <p:style>
          <a:lnRef idx="1">
            <a:schemeClr val="accent1"/>
          </a:lnRef>
          <a:fillRef idx="0">
            <a:schemeClr val="accent1"/>
          </a:fillRef>
          <a:effectRef idx="0">
            <a:schemeClr val="accent1"/>
          </a:effectRef>
          <a:fontRef idx="minor">
            <a:schemeClr val="tx1"/>
          </a:fontRef>
        </p:style>
      </p:cxnSp>
      <p:graphicFrame>
        <p:nvGraphicFramePr>
          <p:cNvPr id="18" name="Tableau 17">
            <a:extLst>
              <a:ext uri="{FF2B5EF4-FFF2-40B4-BE49-F238E27FC236}">
                <a16:creationId xmlns:a16="http://schemas.microsoft.com/office/drawing/2014/main" id="{58903985-E724-D506-1DE1-9566A94EA7A4}"/>
              </a:ext>
            </a:extLst>
          </p:cNvPr>
          <p:cNvGraphicFramePr>
            <a:graphicFrameLocks noGrp="1"/>
          </p:cNvGraphicFramePr>
          <p:nvPr>
            <p:extLst>
              <p:ext uri="{D42A27DB-BD31-4B8C-83A1-F6EECF244321}">
                <p14:modId xmlns:p14="http://schemas.microsoft.com/office/powerpoint/2010/main" val="3117118167"/>
              </p:ext>
            </p:extLst>
          </p:nvPr>
        </p:nvGraphicFramePr>
        <p:xfrm>
          <a:off x="360682" y="2709692"/>
          <a:ext cx="4780278" cy="792480"/>
        </p:xfrm>
        <a:graphic>
          <a:graphicData uri="http://schemas.openxmlformats.org/drawingml/2006/table">
            <a:tbl>
              <a:tblPr firstRow="1" bandRow="1">
                <a:tableStyleId>{5940675A-B579-460E-94D1-54222C63F5DA}</a:tableStyleId>
              </a:tblPr>
              <a:tblGrid>
                <a:gridCol w="4780278">
                  <a:extLst>
                    <a:ext uri="{9D8B030D-6E8A-4147-A177-3AD203B41FA5}">
                      <a16:colId xmlns:a16="http://schemas.microsoft.com/office/drawing/2014/main" val="3318749142"/>
                    </a:ext>
                  </a:extLst>
                </a:gridCol>
              </a:tblGrid>
              <a:tr h="370840">
                <a:tc>
                  <a:txBody>
                    <a:bodyPr/>
                    <a:lstStyle/>
                    <a:p>
                      <a:r>
                        <a:rPr lang="fr-FR" sz="2000" dirty="0">
                          <a:latin typeface="Aptos" panose="020B0004020202020204" pitchFamily="34" charset="0"/>
                        </a:rPr>
                        <a:t>Visites sur le site</a:t>
                      </a:r>
                    </a:p>
                  </a:txBody>
                  <a:tcPr>
                    <a:solidFill>
                      <a:schemeClr val="bg1"/>
                    </a:solidFill>
                  </a:tcPr>
                </a:tc>
                <a:extLst>
                  <a:ext uri="{0D108BD9-81ED-4DB2-BD59-A6C34878D82A}">
                    <a16:rowId xmlns:a16="http://schemas.microsoft.com/office/drawing/2014/main" val="1262657512"/>
                  </a:ext>
                </a:extLst>
              </a:tr>
              <a:tr h="370840">
                <a:tc>
                  <a:txBody>
                    <a:bodyPr/>
                    <a:lstStyle/>
                    <a:p>
                      <a:r>
                        <a:rPr lang="fr-FR" sz="2000" dirty="0">
                          <a:latin typeface="Aptos" panose="020B0004020202020204" pitchFamily="34" charset="0"/>
                        </a:rPr>
                        <a:t>Téléchargement des documents</a:t>
                      </a:r>
                    </a:p>
                  </a:txBody>
                  <a:tcPr>
                    <a:solidFill>
                      <a:schemeClr val="bg1"/>
                    </a:solidFill>
                  </a:tcPr>
                </a:tc>
                <a:extLst>
                  <a:ext uri="{0D108BD9-81ED-4DB2-BD59-A6C34878D82A}">
                    <a16:rowId xmlns:a16="http://schemas.microsoft.com/office/drawing/2014/main" val="540540324"/>
                  </a:ext>
                </a:extLst>
              </a:tr>
            </a:tbl>
          </a:graphicData>
        </a:graphic>
      </p:graphicFrame>
      <p:sp>
        <p:nvSpPr>
          <p:cNvPr id="21" name="object 15">
            <a:extLst>
              <a:ext uri="{FF2B5EF4-FFF2-40B4-BE49-F238E27FC236}">
                <a16:creationId xmlns:a16="http://schemas.microsoft.com/office/drawing/2014/main" id="{6DDC094C-64C6-345B-6EF3-2C514151D1C2}"/>
              </a:ext>
            </a:extLst>
          </p:cNvPr>
          <p:cNvSpPr txBox="1">
            <a:spLocks/>
          </p:cNvSpPr>
          <p:nvPr/>
        </p:nvSpPr>
        <p:spPr>
          <a:xfrm>
            <a:off x="6169475" y="1924523"/>
            <a:ext cx="5636446" cy="397297"/>
          </a:xfrm>
          <a:prstGeom prst="rect">
            <a:avLst/>
          </a:prstGeom>
        </p:spPr>
        <p:txBody>
          <a:bodyPr vert="horz" wrap="square" lIns="0" tIns="693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
              </a:spcBef>
              <a:buFont typeface="Arial" panose="020B0604020202020204" pitchFamily="34" charset="0"/>
              <a:buNone/>
            </a:pPr>
            <a:r>
              <a:rPr lang="fr-FR" dirty="0">
                <a:solidFill>
                  <a:schemeClr val="bg1"/>
                </a:solidFill>
                <a:latin typeface="Aptos" panose="020B0004020202020204" pitchFamily="34" charset="0"/>
              </a:rPr>
              <a:t>Indicateurs d’actions</a:t>
            </a:r>
          </a:p>
        </p:txBody>
      </p:sp>
      <p:graphicFrame>
        <p:nvGraphicFramePr>
          <p:cNvPr id="22" name="Tableau 21">
            <a:extLst>
              <a:ext uri="{FF2B5EF4-FFF2-40B4-BE49-F238E27FC236}">
                <a16:creationId xmlns:a16="http://schemas.microsoft.com/office/drawing/2014/main" id="{3DD62586-E10C-8775-AA34-C6EF6E948AA1}"/>
              </a:ext>
            </a:extLst>
          </p:cNvPr>
          <p:cNvGraphicFramePr>
            <a:graphicFrameLocks noGrp="1"/>
          </p:cNvGraphicFramePr>
          <p:nvPr>
            <p:extLst>
              <p:ext uri="{D42A27DB-BD31-4B8C-83A1-F6EECF244321}">
                <p14:modId xmlns:p14="http://schemas.microsoft.com/office/powerpoint/2010/main" val="2449370958"/>
              </p:ext>
            </p:extLst>
          </p:nvPr>
        </p:nvGraphicFramePr>
        <p:xfrm>
          <a:off x="6072951" y="2692889"/>
          <a:ext cx="5509444" cy="1981200"/>
        </p:xfrm>
        <a:graphic>
          <a:graphicData uri="http://schemas.openxmlformats.org/drawingml/2006/table">
            <a:tbl>
              <a:tblPr firstRow="1" bandRow="1">
                <a:tableStyleId>{5940675A-B579-460E-94D1-54222C63F5DA}</a:tableStyleId>
              </a:tblPr>
              <a:tblGrid>
                <a:gridCol w="5509444">
                  <a:extLst>
                    <a:ext uri="{9D8B030D-6E8A-4147-A177-3AD203B41FA5}">
                      <a16:colId xmlns:a16="http://schemas.microsoft.com/office/drawing/2014/main" val="3318749142"/>
                    </a:ext>
                  </a:extLst>
                </a:gridCol>
              </a:tblGrid>
              <a:tr h="370840">
                <a:tc>
                  <a:txBody>
                    <a:bodyPr/>
                    <a:lstStyle/>
                    <a:p>
                      <a:r>
                        <a:rPr lang="fr-FR" sz="2000" dirty="0">
                          <a:latin typeface="Aptos" panose="020B0004020202020204" pitchFamily="34" charset="0"/>
                        </a:rPr>
                        <a:t>Nombre et type d’établissements accompagnés</a:t>
                      </a:r>
                    </a:p>
                  </a:txBody>
                  <a:tcPr>
                    <a:solidFill>
                      <a:schemeClr val="bg1"/>
                    </a:solidFill>
                  </a:tcPr>
                </a:tc>
                <a:extLst>
                  <a:ext uri="{0D108BD9-81ED-4DB2-BD59-A6C34878D82A}">
                    <a16:rowId xmlns:a16="http://schemas.microsoft.com/office/drawing/2014/main" val="1262657512"/>
                  </a:ext>
                </a:extLst>
              </a:tr>
              <a:tr h="370840">
                <a:tc>
                  <a:txBody>
                    <a:bodyPr/>
                    <a:lstStyle/>
                    <a:p>
                      <a:r>
                        <a:rPr lang="fr-FR" sz="2000" dirty="0">
                          <a:latin typeface="Aptos" panose="020B0004020202020204" pitchFamily="34" charset="0"/>
                        </a:rPr>
                        <a:t>Nombre de convention / charte signées</a:t>
                      </a:r>
                    </a:p>
                  </a:txBody>
                  <a:tcPr>
                    <a:solidFill>
                      <a:schemeClr val="bg1"/>
                    </a:solidFill>
                  </a:tcPr>
                </a:tc>
                <a:extLst>
                  <a:ext uri="{0D108BD9-81ED-4DB2-BD59-A6C34878D82A}">
                    <a16:rowId xmlns:a16="http://schemas.microsoft.com/office/drawing/2014/main" val="540540324"/>
                  </a:ext>
                </a:extLst>
              </a:tr>
              <a:tr h="370840">
                <a:tc>
                  <a:txBody>
                    <a:bodyPr/>
                    <a:lstStyle/>
                    <a:p>
                      <a:r>
                        <a:rPr lang="fr-FR" sz="2000" dirty="0">
                          <a:latin typeface="Aptos" panose="020B0004020202020204" pitchFamily="34" charset="0"/>
                        </a:rPr>
                        <a:t>Nombre de formations réalisées</a:t>
                      </a:r>
                    </a:p>
                  </a:txBody>
                  <a:tcPr>
                    <a:solidFill>
                      <a:schemeClr val="bg1"/>
                    </a:solidFill>
                  </a:tcPr>
                </a:tc>
                <a:extLst>
                  <a:ext uri="{0D108BD9-81ED-4DB2-BD59-A6C34878D82A}">
                    <a16:rowId xmlns:a16="http://schemas.microsoft.com/office/drawing/2014/main" val="3843732333"/>
                  </a:ext>
                </a:extLst>
              </a:tr>
              <a:tr h="370840">
                <a:tc>
                  <a:txBody>
                    <a:bodyPr/>
                    <a:lstStyle/>
                    <a:p>
                      <a:r>
                        <a:rPr lang="fr-FR" sz="2000" dirty="0">
                          <a:latin typeface="Aptos" panose="020B0004020202020204" pitchFamily="34" charset="0"/>
                        </a:rPr>
                        <a:t>Nombre de professionnels formés</a:t>
                      </a:r>
                    </a:p>
                  </a:txBody>
                  <a:tcPr>
                    <a:solidFill>
                      <a:schemeClr val="bg1"/>
                    </a:solidFill>
                  </a:tcPr>
                </a:tc>
                <a:extLst>
                  <a:ext uri="{0D108BD9-81ED-4DB2-BD59-A6C34878D82A}">
                    <a16:rowId xmlns:a16="http://schemas.microsoft.com/office/drawing/2014/main" val="1631109154"/>
                  </a:ext>
                </a:extLst>
              </a:tr>
              <a:tr h="370840">
                <a:tc>
                  <a:txBody>
                    <a:bodyPr/>
                    <a:lstStyle/>
                    <a:p>
                      <a:r>
                        <a:rPr lang="fr-FR" sz="2000" dirty="0">
                          <a:latin typeface="Aptos" panose="020B0004020202020204" pitchFamily="34" charset="0"/>
                        </a:rPr>
                        <a:t>Nombre d’actions conjointes BUA/PCI</a:t>
                      </a:r>
                    </a:p>
                  </a:txBody>
                  <a:tcPr>
                    <a:solidFill>
                      <a:schemeClr val="bg1"/>
                    </a:solidFill>
                  </a:tcPr>
                </a:tc>
                <a:extLst>
                  <a:ext uri="{0D108BD9-81ED-4DB2-BD59-A6C34878D82A}">
                    <a16:rowId xmlns:a16="http://schemas.microsoft.com/office/drawing/2014/main" val="4170467457"/>
                  </a:ext>
                </a:extLst>
              </a:tr>
            </a:tbl>
          </a:graphicData>
        </a:graphic>
      </p:graphicFrame>
      <p:cxnSp>
        <p:nvCxnSpPr>
          <p:cNvPr id="23" name="Connecteur droit 22">
            <a:extLst>
              <a:ext uri="{FF2B5EF4-FFF2-40B4-BE49-F238E27FC236}">
                <a16:creationId xmlns:a16="http://schemas.microsoft.com/office/drawing/2014/main" id="{A426FB31-3462-98E5-5208-DD6699F95C8D}"/>
              </a:ext>
            </a:extLst>
          </p:cNvPr>
          <p:cNvCxnSpPr>
            <a:cxnSpLocks/>
          </p:cNvCxnSpPr>
          <p:nvPr/>
        </p:nvCxnSpPr>
        <p:spPr>
          <a:xfrm>
            <a:off x="6169474" y="2345884"/>
            <a:ext cx="335044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508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47979-4F61-A155-AE4E-06262987543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D81D8C6-333C-C09E-3FC6-D660EF572A31}"/>
              </a:ext>
            </a:extLst>
          </p:cNvPr>
          <p:cNvSpPr/>
          <p:nvPr/>
        </p:nvSpPr>
        <p:spPr>
          <a:xfrm>
            <a:off x="0" y="-37142"/>
            <a:ext cx="12191423"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F69F14"/>
          </a:solidFill>
        </p:spPr>
        <p:txBody>
          <a:bodyPr wrap="square" lIns="0" tIns="0" rIns="0" bIns="0" rtlCol="0"/>
          <a:lstStyle/>
          <a:p>
            <a:endParaRPr sz="1091" dirty="0"/>
          </a:p>
        </p:txBody>
      </p:sp>
      <p:sp>
        <p:nvSpPr>
          <p:cNvPr id="4" name="object 4">
            <a:extLst>
              <a:ext uri="{FF2B5EF4-FFF2-40B4-BE49-F238E27FC236}">
                <a16:creationId xmlns:a16="http://schemas.microsoft.com/office/drawing/2014/main" id="{20A0059F-8676-1CD2-FE07-8AFF5C8AE5D2}"/>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F9BC5A">
              <a:alpha val="47804"/>
            </a:srgbClr>
          </a:solidFill>
        </p:spPr>
        <p:txBody>
          <a:bodyPr wrap="square" lIns="0" tIns="0" rIns="0" bIns="0" rtlCol="0"/>
          <a:lstStyle/>
          <a:p>
            <a:endParaRPr sz="1091"/>
          </a:p>
        </p:txBody>
      </p:sp>
      <p:pic>
        <p:nvPicPr>
          <p:cNvPr id="16" name="Image 15">
            <a:extLst>
              <a:ext uri="{FF2B5EF4-FFF2-40B4-BE49-F238E27FC236}">
                <a16:creationId xmlns:a16="http://schemas.microsoft.com/office/drawing/2014/main" id="{08FD841E-4B9C-17C6-6ABE-C67F3AA3C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164" y="6302317"/>
            <a:ext cx="1465768" cy="370300"/>
          </a:xfrm>
          <a:prstGeom prst="rect">
            <a:avLst/>
          </a:prstGeom>
        </p:spPr>
      </p:pic>
      <p:sp>
        <p:nvSpPr>
          <p:cNvPr id="3" name="Rectangle : coins arrondis 2">
            <a:extLst>
              <a:ext uri="{FF2B5EF4-FFF2-40B4-BE49-F238E27FC236}">
                <a16:creationId xmlns:a16="http://schemas.microsoft.com/office/drawing/2014/main" id="{FDB49579-6BD3-CBAC-48D6-841B408E8940}"/>
              </a:ext>
            </a:extLst>
          </p:cNvPr>
          <p:cNvSpPr/>
          <p:nvPr/>
        </p:nvSpPr>
        <p:spPr>
          <a:xfrm>
            <a:off x="1143763" y="266700"/>
            <a:ext cx="9894313" cy="1169188"/>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6" name="object 6">
            <a:extLst>
              <a:ext uri="{FF2B5EF4-FFF2-40B4-BE49-F238E27FC236}">
                <a16:creationId xmlns:a16="http://schemas.microsoft.com/office/drawing/2014/main" id="{148363F7-0739-ED87-DEAE-5BBFCC06E1F5}"/>
              </a:ext>
            </a:extLst>
          </p:cNvPr>
          <p:cNvSpPr txBox="1">
            <a:spLocks/>
          </p:cNvSpPr>
          <p:nvPr/>
        </p:nvSpPr>
        <p:spPr>
          <a:xfrm>
            <a:off x="1143762" y="266700"/>
            <a:ext cx="9894313" cy="1125841"/>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t>Présentation du site PAPRICA : </a:t>
            </a:r>
          </a:p>
          <a:p>
            <a:pPr marL="7701" marR="3080" algn="ctr">
              <a:lnSpc>
                <a:spcPts val="3602"/>
              </a:lnSpc>
              <a:spcBef>
                <a:spcPts val="779"/>
              </a:spcBef>
            </a:pPr>
            <a:r>
              <a:rPr lang="fr-FR" sz="3200" dirty="0"/>
              <a:t>évaluation </a:t>
            </a:r>
          </a:p>
        </p:txBody>
      </p:sp>
      <p:sp>
        <p:nvSpPr>
          <p:cNvPr id="5" name="object 15">
            <a:extLst>
              <a:ext uri="{FF2B5EF4-FFF2-40B4-BE49-F238E27FC236}">
                <a16:creationId xmlns:a16="http://schemas.microsoft.com/office/drawing/2014/main" id="{CBE75B0D-60B2-B0BB-21CC-224F28AB99FB}"/>
              </a:ext>
            </a:extLst>
          </p:cNvPr>
          <p:cNvSpPr txBox="1">
            <a:spLocks/>
          </p:cNvSpPr>
          <p:nvPr/>
        </p:nvSpPr>
        <p:spPr>
          <a:xfrm>
            <a:off x="457205" y="1941326"/>
            <a:ext cx="6814555" cy="397297"/>
          </a:xfrm>
          <a:prstGeom prst="rect">
            <a:avLst/>
          </a:prstGeom>
        </p:spPr>
        <p:txBody>
          <a:bodyPr vert="horz" wrap="square" lIns="0" tIns="693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
              </a:spcBef>
              <a:buFont typeface="Arial" panose="020B0604020202020204" pitchFamily="34" charset="0"/>
              <a:buNone/>
            </a:pPr>
            <a:r>
              <a:rPr lang="fr-FR" dirty="0">
                <a:solidFill>
                  <a:schemeClr val="bg1"/>
                </a:solidFill>
                <a:latin typeface="Aptos" panose="020B0004020202020204" pitchFamily="34" charset="0"/>
              </a:rPr>
              <a:t>Indicateurs de résultats</a:t>
            </a:r>
          </a:p>
        </p:txBody>
      </p:sp>
      <p:cxnSp>
        <p:nvCxnSpPr>
          <p:cNvPr id="11" name="Connecteur droit 10">
            <a:extLst>
              <a:ext uri="{FF2B5EF4-FFF2-40B4-BE49-F238E27FC236}">
                <a16:creationId xmlns:a16="http://schemas.microsoft.com/office/drawing/2014/main" id="{8B2A4B1F-4A15-39CF-A70B-6D070485F0BE}"/>
              </a:ext>
            </a:extLst>
          </p:cNvPr>
          <p:cNvCxnSpPr>
            <a:cxnSpLocks/>
          </p:cNvCxnSpPr>
          <p:nvPr/>
        </p:nvCxnSpPr>
        <p:spPr>
          <a:xfrm>
            <a:off x="457205" y="2364381"/>
            <a:ext cx="371112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E07688EE-A32F-BDC5-6346-2938291FF63E}"/>
              </a:ext>
            </a:extLst>
          </p:cNvPr>
          <p:cNvSpPr txBox="1"/>
          <p:nvPr/>
        </p:nvSpPr>
        <p:spPr>
          <a:xfrm>
            <a:off x="608965" y="2702742"/>
            <a:ext cx="5039360" cy="400110"/>
          </a:xfrm>
          <a:prstGeom prst="rect">
            <a:avLst/>
          </a:prstGeom>
          <a:noFill/>
        </p:spPr>
        <p:txBody>
          <a:bodyPr wrap="square" rtlCol="0">
            <a:spAutoFit/>
          </a:bodyPr>
          <a:lstStyle/>
          <a:p>
            <a:r>
              <a:rPr lang="fr-FR" sz="2000" dirty="0">
                <a:solidFill>
                  <a:schemeClr val="bg1"/>
                </a:solidFill>
                <a:latin typeface="Aptos" panose="020B0004020202020204" pitchFamily="34" charset="0"/>
              </a:rPr>
              <a:t>A venir : courant 2026</a:t>
            </a:r>
          </a:p>
        </p:txBody>
      </p:sp>
    </p:spTree>
    <p:extLst>
      <p:ext uri="{BB962C8B-B14F-4D97-AF65-F5344CB8AC3E}">
        <p14:creationId xmlns:p14="http://schemas.microsoft.com/office/powerpoint/2010/main" val="3589321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3546A-138C-8C9D-4A0B-492AE1C628C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82E0872-97DC-9AA0-15B9-2CB4F9128CDB}"/>
              </a:ext>
            </a:extLst>
          </p:cNvPr>
          <p:cNvSpPr/>
          <p:nvPr/>
        </p:nvSpPr>
        <p:spPr>
          <a:xfrm>
            <a:off x="941" y="674"/>
            <a:ext cx="12190119" cy="6857038"/>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sz="1091"/>
          </a:p>
        </p:txBody>
      </p:sp>
      <p:sp>
        <p:nvSpPr>
          <p:cNvPr id="14" name="object 14">
            <a:extLst>
              <a:ext uri="{FF2B5EF4-FFF2-40B4-BE49-F238E27FC236}">
                <a16:creationId xmlns:a16="http://schemas.microsoft.com/office/drawing/2014/main" id="{EF77DAAE-E310-2118-6A7B-E0BD0CD66FBA}"/>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091"/>
          </a:p>
        </p:txBody>
      </p:sp>
      <p:sp>
        <p:nvSpPr>
          <p:cNvPr id="15" name="object 15">
            <a:extLst>
              <a:ext uri="{FF2B5EF4-FFF2-40B4-BE49-F238E27FC236}">
                <a16:creationId xmlns:a16="http://schemas.microsoft.com/office/drawing/2014/main" id="{14CDCB9E-3D22-06C1-0C23-B4F7E0CF3A63}"/>
              </a:ext>
            </a:extLst>
          </p:cNvPr>
          <p:cNvSpPr txBox="1">
            <a:spLocks noGrp="1"/>
          </p:cNvSpPr>
          <p:nvPr>
            <p:ph type="body" idx="1"/>
          </p:nvPr>
        </p:nvSpPr>
        <p:spPr>
          <a:xfrm>
            <a:off x="855324" y="1423960"/>
            <a:ext cx="10836005" cy="683401"/>
          </a:xfrm>
          <a:prstGeom prst="rect">
            <a:avLst/>
          </a:prstGeom>
        </p:spPr>
        <p:txBody>
          <a:bodyPr vert="horz" wrap="square" lIns="0" tIns="6930" rIns="0" bIns="0" rtlCol="0">
            <a:spAutoFit/>
          </a:bodyPr>
          <a:lstStyle/>
          <a:p>
            <a:pPr marL="0" indent="0">
              <a:spcBef>
                <a:spcPts val="12"/>
              </a:spcBef>
              <a:buNone/>
            </a:pPr>
            <a:r>
              <a:rPr lang="fr-FR" sz="4852" dirty="0">
                <a:solidFill>
                  <a:schemeClr val="bg1"/>
                </a:solidFill>
                <a:latin typeface="Aptos" panose="020B0004020202020204" pitchFamily="34" charset="0"/>
              </a:rPr>
              <a:t>STRATÉGIE RÉGIONALE</a:t>
            </a:r>
          </a:p>
        </p:txBody>
      </p:sp>
      <p:pic>
        <p:nvPicPr>
          <p:cNvPr id="26" name="Image 25">
            <a:extLst>
              <a:ext uri="{FF2B5EF4-FFF2-40B4-BE49-F238E27FC236}">
                <a16:creationId xmlns:a16="http://schemas.microsoft.com/office/drawing/2014/main" id="{3CB8A62E-0078-41C1-0838-BAC849C31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03" y="6228697"/>
            <a:ext cx="1465768" cy="370300"/>
          </a:xfrm>
          <a:prstGeom prst="rect">
            <a:avLst/>
          </a:prstGeom>
        </p:spPr>
      </p:pic>
      <p:sp>
        <p:nvSpPr>
          <p:cNvPr id="5" name="Rectangle : coins arrondis 4">
            <a:extLst>
              <a:ext uri="{FF2B5EF4-FFF2-40B4-BE49-F238E27FC236}">
                <a16:creationId xmlns:a16="http://schemas.microsoft.com/office/drawing/2014/main" id="{E1D0E377-294A-E763-961F-2C7E44C91289}"/>
              </a:ext>
            </a:extLst>
          </p:cNvPr>
          <p:cNvSpPr/>
          <p:nvPr/>
        </p:nvSpPr>
        <p:spPr>
          <a:xfrm>
            <a:off x="8836182" y="5092339"/>
            <a:ext cx="2713587" cy="1293708"/>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cxnSp>
        <p:nvCxnSpPr>
          <p:cNvPr id="8" name="Connecteur droit 7">
            <a:extLst>
              <a:ext uri="{FF2B5EF4-FFF2-40B4-BE49-F238E27FC236}">
                <a16:creationId xmlns:a16="http://schemas.microsoft.com/office/drawing/2014/main" id="{FF0AC533-6D71-FE70-F9FE-BA8F0CF9DB62}"/>
              </a:ext>
            </a:extLst>
          </p:cNvPr>
          <p:cNvCxnSpPr>
            <a:cxnSpLocks/>
          </p:cNvCxnSpPr>
          <p:nvPr/>
        </p:nvCxnSpPr>
        <p:spPr>
          <a:xfrm>
            <a:off x="855324" y="2107361"/>
            <a:ext cx="62261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942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4BCA3-1FC6-5740-8F62-F07CB780ADAA}"/>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41EF5F0A-A77C-DD7A-F27E-3668DDE9669B}"/>
              </a:ext>
            </a:extLst>
          </p:cNvPr>
          <p:cNvGrpSpPr>
            <a:grpSpLocks/>
          </p:cNvGrpSpPr>
          <p:nvPr/>
        </p:nvGrpSpPr>
        <p:grpSpPr>
          <a:xfrm>
            <a:off x="941" y="674"/>
            <a:ext cx="12190119" cy="6857038"/>
            <a:chOff x="5373" y="635"/>
            <a:chExt cx="20104100" cy="11308715"/>
          </a:xfrm>
        </p:grpSpPr>
        <p:sp>
          <p:nvSpPr>
            <p:cNvPr id="2" name="object 2">
              <a:extLst>
                <a:ext uri="{FF2B5EF4-FFF2-40B4-BE49-F238E27FC236}">
                  <a16:creationId xmlns:a16="http://schemas.microsoft.com/office/drawing/2014/main" id="{3BA88A8D-A461-D51B-10D3-32EBD76DAEC1}"/>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091"/>
            </a:p>
          </p:txBody>
        </p:sp>
        <p:sp>
          <p:nvSpPr>
            <p:cNvPr id="3" name="object 3">
              <a:extLst>
                <a:ext uri="{FF2B5EF4-FFF2-40B4-BE49-F238E27FC236}">
                  <a16:creationId xmlns:a16="http://schemas.microsoft.com/office/drawing/2014/main" id="{513B30DE-B2E4-778A-9F7E-7062EA35DDFD}"/>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091"/>
            </a:p>
          </p:txBody>
        </p:sp>
      </p:grpSp>
      <p:sp>
        <p:nvSpPr>
          <p:cNvPr id="4" name="object 4">
            <a:extLst>
              <a:ext uri="{FF2B5EF4-FFF2-40B4-BE49-F238E27FC236}">
                <a16:creationId xmlns:a16="http://schemas.microsoft.com/office/drawing/2014/main" id="{BD14759E-A214-D930-8B66-C69E8441E080}"/>
              </a:ext>
            </a:extLst>
          </p:cNvPr>
          <p:cNvSpPr txBox="1">
            <a:spLocks noGrp="1"/>
          </p:cNvSpPr>
          <p:nvPr>
            <p:ph type="title"/>
          </p:nvPr>
        </p:nvSpPr>
        <p:spPr>
          <a:xfrm>
            <a:off x="828375" y="200508"/>
            <a:ext cx="10535250" cy="624495"/>
          </a:xfrm>
          <a:prstGeom prst="rect">
            <a:avLst/>
          </a:prstGeom>
        </p:spPr>
        <p:txBody>
          <a:bodyPr vert="horz" wrap="square" lIns="0" tIns="8855" rIns="0" bIns="0" rtlCol="0" anchor="ctr">
            <a:spAutoFit/>
          </a:bodyPr>
          <a:lstStyle/>
          <a:p>
            <a:pPr algn="ctr">
              <a:lnSpc>
                <a:spcPct val="100000"/>
              </a:lnSpc>
            </a:pPr>
            <a:r>
              <a:rPr lang="fr-FR" sz="4000" dirty="0">
                <a:solidFill>
                  <a:srgbClr val="14387F"/>
                </a:solidFill>
                <a:latin typeface="Aptos" panose="020B0004020202020204" pitchFamily="34" charset="0"/>
              </a:rPr>
              <a:t>Stratégie régionale</a:t>
            </a:r>
            <a:endParaRPr lang="fr-FR" sz="4000" dirty="0"/>
          </a:p>
        </p:txBody>
      </p:sp>
      <p:sp>
        <p:nvSpPr>
          <p:cNvPr id="35" name="Rectangle : coins arrondis 34">
            <a:extLst>
              <a:ext uri="{FF2B5EF4-FFF2-40B4-BE49-F238E27FC236}">
                <a16:creationId xmlns:a16="http://schemas.microsoft.com/office/drawing/2014/main" id="{F81DA091-3C49-A95F-DAA7-4C0851BA96B2}"/>
              </a:ext>
            </a:extLst>
          </p:cNvPr>
          <p:cNvSpPr/>
          <p:nvPr/>
        </p:nvSpPr>
        <p:spPr>
          <a:xfrm>
            <a:off x="2987040" y="1136597"/>
            <a:ext cx="8549873" cy="1760328"/>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solidFill>
                <a:srgbClr val="1E3D7D"/>
              </a:solidFill>
              <a:latin typeface="Aptos" panose="020B0004020202020204" pitchFamily="34" charset="0"/>
            </a:endParaRPr>
          </a:p>
          <a:p>
            <a:pPr marL="285750" indent="-285750">
              <a:buFont typeface="Arial" panose="020B0604020202020204" pitchFamily="34" charset="0"/>
              <a:buChar char="•"/>
            </a:pPr>
            <a:endParaRPr lang="fr-FR" dirty="0">
              <a:solidFill>
                <a:srgbClr val="1E3D7D"/>
              </a:solidFill>
              <a:latin typeface="Aptos" panose="020B0004020202020204" pitchFamily="34" charset="0"/>
            </a:endParaRPr>
          </a:p>
        </p:txBody>
      </p:sp>
      <p:sp>
        <p:nvSpPr>
          <p:cNvPr id="7" name="Rectangle : coins arrondis 6">
            <a:extLst>
              <a:ext uri="{FF2B5EF4-FFF2-40B4-BE49-F238E27FC236}">
                <a16:creationId xmlns:a16="http://schemas.microsoft.com/office/drawing/2014/main" id="{4D7D0E23-EB07-977A-7B05-E352D880BF37}"/>
              </a:ext>
            </a:extLst>
          </p:cNvPr>
          <p:cNvSpPr/>
          <p:nvPr/>
        </p:nvSpPr>
        <p:spPr>
          <a:xfrm>
            <a:off x="380769" y="1136597"/>
            <a:ext cx="2382751" cy="1760328"/>
          </a:xfrm>
          <a:prstGeom prst="roundRect">
            <a:avLst>
              <a:gd name="adj" fmla="val 4682"/>
            </a:avLst>
          </a:prstGeom>
          <a:solidFill>
            <a:srgbClr val="1E3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Communication</a:t>
            </a:r>
          </a:p>
        </p:txBody>
      </p:sp>
      <p:sp>
        <p:nvSpPr>
          <p:cNvPr id="11" name="Rectangle : coins arrondis 10">
            <a:extLst>
              <a:ext uri="{FF2B5EF4-FFF2-40B4-BE49-F238E27FC236}">
                <a16:creationId xmlns:a16="http://schemas.microsoft.com/office/drawing/2014/main" id="{2053087D-E1C5-CB8E-8A05-2166249C369D}"/>
              </a:ext>
            </a:extLst>
          </p:cNvPr>
          <p:cNvSpPr/>
          <p:nvPr/>
        </p:nvSpPr>
        <p:spPr>
          <a:xfrm>
            <a:off x="2987040" y="3008046"/>
            <a:ext cx="8549872" cy="1760329"/>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fr-FR" dirty="0">
              <a:solidFill>
                <a:srgbClr val="1E3D7D"/>
              </a:solidFill>
              <a:latin typeface="Aptos" panose="020B0004020202020204" pitchFamily="34" charset="0"/>
            </a:endParaRPr>
          </a:p>
        </p:txBody>
      </p:sp>
      <p:sp>
        <p:nvSpPr>
          <p:cNvPr id="9" name="Rectangle : coins arrondis 8">
            <a:extLst>
              <a:ext uri="{FF2B5EF4-FFF2-40B4-BE49-F238E27FC236}">
                <a16:creationId xmlns:a16="http://schemas.microsoft.com/office/drawing/2014/main" id="{40F13117-F098-4C8F-A76A-B3F93E8E02BC}"/>
              </a:ext>
            </a:extLst>
          </p:cNvPr>
          <p:cNvSpPr/>
          <p:nvPr/>
        </p:nvSpPr>
        <p:spPr>
          <a:xfrm>
            <a:off x="380768" y="3013077"/>
            <a:ext cx="2382751" cy="1760328"/>
          </a:xfrm>
          <a:prstGeom prst="roundRect">
            <a:avLst>
              <a:gd name="adj" fmla="val 4682"/>
            </a:avLst>
          </a:prstGeom>
          <a:solidFill>
            <a:srgbClr val="1E3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Actions</a:t>
            </a:r>
          </a:p>
        </p:txBody>
      </p:sp>
      <p:sp>
        <p:nvSpPr>
          <p:cNvPr id="10" name="Rectangle : coins arrondis 9">
            <a:extLst>
              <a:ext uri="{FF2B5EF4-FFF2-40B4-BE49-F238E27FC236}">
                <a16:creationId xmlns:a16="http://schemas.microsoft.com/office/drawing/2014/main" id="{ED9352A5-428D-F6CE-695D-43883C5A1A8F}"/>
              </a:ext>
            </a:extLst>
          </p:cNvPr>
          <p:cNvSpPr/>
          <p:nvPr/>
        </p:nvSpPr>
        <p:spPr>
          <a:xfrm>
            <a:off x="380767" y="4889557"/>
            <a:ext cx="2382751" cy="1760328"/>
          </a:xfrm>
          <a:prstGeom prst="roundRect">
            <a:avLst>
              <a:gd name="adj" fmla="val 4682"/>
            </a:avLst>
          </a:prstGeom>
          <a:solidFill>
            <a:srgbClr val="1E3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Suivi</a:t>
            </a:r>
          </a:p>
        </p:txBody>
      </p:sp>
      <p:sp>
        <p:nvSpPr>
          <p:cNvPr id="12" name="Rectangle : coins arrondis 11">
            <a:extLst>
              <a:ext uri="{FF2B5EF4-FFF2-40B4-BE49-F238E27FC236}">
                <a16:creationId xmlns:a16="http://schemas.microsoft.com/office/drawing/2014/main" id="{42E965DB-E182-D977-1C23-8582BAEA4F57}"/>
              </a:ext>
            </a:extLst>
          </p:cNvPr>
          <p:cNvSpPr/>
          <p:nvPr/>
        </p:nvSpPr>
        <p:spPr>
          <a:xfrm>
            <a:off x="2987040" y="4889557"/>
            <a:ext cx="8549872" cy="1760329"/>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fr-FR" dirty="0">
              <a:solidFill>
                <a:srgbClr val="1E3D7D"/>
              </a:solidFill>
              <a:latin typeface="Aptos" panose="020B0004020202020204" pitchFamily="34" charset="0"/>
            </a:endParaRPr>
          </a:p>
        </p:txBody>
      </p:sp>
      <p:sp>
        <p:nvSpPr>
          <p:cNvPr id="13" name="ZoneTexte 12">
            <a:extLst>
              <a:ext uri="{FF2B5EF4-FFF2-40B4-BE49-F238E27FC236}">
                <a16:creationId xmlns:a16="http://schemas.microsoft.com/office/drawing/2014/main" id="{A7AF91FC-C399-3A21-1F56-8D0581B8D69A}"/>
              </a:ext>
            </a:extLst>
          </p:cNvPr>
          <p:cNvSpPr txBox="1"/>
          <p:nvPr/>
        </p:nvSpPr>
        <p:spPr>
          <a:xfrm>
            <a:off x="3143347" y="1747774"/>
            <a:ext cx="5971469" cy="369332"/>
          </a:xfrm>
          <a:prstGeom prst="rect">
            <a:avLst/>
          </a:prstGeom>
          <a:noFill/>
        </p:spPr>
        <p:txBody>
          <a:bodyPr wrap="square" rtlCol="0">
            <a:spAutoFit/>
          </a:bodyPr>
          <a:lstStyle/>
          <a:p>
            <a:r>
              <a:rPr lang="fr-FR" dirty="0">
                <a:latin typeface="Aptos" panose="020B0004020202020204" pitchFamily="34" charset="0"/>
              </a:rPr>
              <a:t>Qui communique ? Comment ? Auprès de qui ?...</a:t>
            </a:r>
          </a:p>
        </p:txBody>
      </p:sp>
      <p:sp>
        <p:nvSpPr>
          <p:cNvPr id="14" name="ZoneTexte 13">
            <a:extLst>
              <a:ext uri="{FF2B5EF4-FFF2-40B4-BE49-F238E27FC236}">
                <a16:creationId xmlns:a16="http://schemas.microsoft.com/office/drawing/2014/main" id="{4A1C2389-0598-71C6-CB96-21846BD4066C}"/>
              </a:ext>
            </a:extLst>
          </p:cNvPr>
          <p:cNvSpPr txBox="1"/>
          <p:nvPr/>
        </p:nvSpPr>
        <p:spPr>
          <a:xfrm>
            <a:off x="3143344" y="3619223"/>
            <a:ext cx="7469530" cy="369332"/>
          </a:xfrm>
          <a:prstGeom prst="rect">
            <a:avLst/>
          </a:prstGeom>
          <a:noFill/>
        </p:spPr>
        <p:txBody>
          <a:bodyPr wrap="square" rtlCol="0">
            <a:spAutoFit/>
          </a:bodyPr>
          <a:lstStyle/>
          <a:p>
            <a:r>
              <a:rPr lang="fr-FR" dirty="0"/>
              <a:t>Qui porte les actions ? Outils utilisés ? Stratégie d’accompagnement? …</a:t>
            </a:r>
          </a:p>
        </p:txBody>
      </p:sp>
      <p:sp>
        <p:nvSpPr>
          <p:cNvPr id="5" name="ZoneTexte 4">
            <a:extLst>
              <a:ext uri="{FF2B5EF4-FFF2-40B4-BE49-F238E27FC236}">
                <a16:creationId xmlns:a16="http://schemas.microsoft.com/office/drawing/2014/main" id="{2AC5906F-5153-E376-1A87-5BE4B966D457}"/>
              </a:ext>
            </a:extLst>
          </p:cNvPr>
          <p:cNvSpPr txBox="1"/>
          <p:nvPr/>
        </p:nvSpPr>
        <p:spPr>
          <a:xfrm>
            <a:off x="3143348" y="1267321"/>
            <a:ext cx="1849118" cy="369332"/>
          </a:xfrm>
          <a:prstGeom prst="rect">
            <a:avLst/>
          </a:prstGeom>
          <a:solidFill>
            <a:srgbClr val="FFFF00"/>
          </a:solidFill>
        </p:spPr>
        <p:txBody>
          <a:bodyPr wrap="square" rtlCol="0">
            <a:spAutoFit/>
          </a:bodyPr>
          <a:lstStyle/>
          <a:p>
            <a:r>
              <a:rPr lang="fr-FR" i="1" dirty="0">
                <a:latin typeface="Aptos" panose="020B0004020202020204" pitchFamily="34" charset="0"/>
              </a:rPr>
              <a:t>A compléter</a:t>
            </a:r>
          </a:p>
        </p:txBody>
      </p:sp>
      <p:sp>
        <p:nvSpPr>
          <p:cNvPr id="6" name="ZoneTexte 5">
            <a:extLst>
              <a:ext uri="{FF2B5EF4-FFF2-40B4-BE49-F238E27FC236}">
                <a16:creationId xmlns:a16="http://schemas.microsoft.com/office/drawing/2014/main" id="{D9DE253C-8F0F-5549-C606-98B816706516}"/>
              </a:ext>
            </a:extLst>
          </p:cNvPr>
          <p:cNvSpPr txBox="1"/>
          <p:nvPr/>
        </p:nvSpPr>
        <p:spPr>
          <a:xfrm>
            <a:off x="3143348" y="3138770"/>
            <a:ext cx="1849118" cy="369332"/>
          </a:xfrm>
          <a:prstGeom prst="rect">
            <a:avLst/>
          </a:prstGeom>
          <a:solidFill>
            <a:srgbClr val="FFFF00"/>
          </a:solidFill>
        </p:spPr>
        <p:txBody>
          <a:bodyPr wrap="square" rtlCol="0">
            <a:spAutoFit/>
          </a:bodyPr>
          <a:lstStyle/>
          <a:p>
            <a:r>
              <a:rPr lang="fr-FR" i="1" dirty="0">
                <a:latin typeface="Aptos" panose="020B0004020202020204" pitchFamily="34" charset="0"/>
              </a:rPr>
              <a:t>A compléter</a:t>
            </a:r>
          </a:p>
        </p:txBody>
      </p:sp>
      <p:sp>
        <p:nvSpPr>
          <p:cNvPr id="17" name="ZoneTexte 16">
            <a:extLst>
              <a:ext uri="{FF2B5EF4-FFF2-40B4-BE49-F238E27FC236}">
                <a16:creationId xmlns:a16="http://schemas.microsoft.com/office/drawing/2014/main" id="{69972783-402A-D377-E6BF-009B01F3B7A8}"/>
              </a:ext>
            </a:extLst>
          </p:cNvPr>
          <p:cNvSpPr txBox="1"/>
          <p:nvPr/>
        </p:nvSpPr>
        <p:spPr>
          <a:xfrm>
            <a:off x="3143344" y="5506358"/>
            <a:ext cx="7469530" cy="369332"/>
          </a:xfrm>
          <a:prstGeom prst="rect">
            <a:avLst/>
          </a:prstGeom>
          <a:noFill/>
        </p:spPr>
        <p:txBody>
          <a:bodyPr wrap="square" rtlCol="0">
            <a:spAutoFit/>
          </a:bodyPr>
          <a:lstStyle/>
          <a:p>
            <a:r>
              <a:rPr lang="fr-FR" dirty="0"/>
              <a:t>Rythme des contacts avec les établissements ? Canaux utilisés ? … </a:t>
            </a:r>
          </a:p>
        </p:txBody>
      </p:sp>
      <p:sp>
        <p:nvSpPr>
          <p:cNvPr id="18" name="ZoneTexte 17">
            <a:extLst>
              <a:ext uri="{FF2B5EF4-FFF2-40B4-BE49-F238E27FC236}">
                <a16:creationId xmlns:a16="http://schemas.microsoft.com/office/drawing/2014/main" id="{02FA31C2-E196-4EC1-3E82-9BAA723FF935}"/>
              </a:ext>
            </a:extLst>
          </p:cNvPr>
          <p:cNvSpPr txBox="1"/>
          <p:nvPr/>
        </p:nvSpPr>
        <p:spPr>
          <a:xfrm>
            <a:off x="3143345" y="5025905"/>
            <a:ext cx="1849118" cy="369332"/>
          </a:xfrm>
          <a:prstGeom prst="rect">
            <a:avLst/>
          </a:prstGeom>
          <a:solidFill>
            <a:srgbClr val="FFFF00"/>
          </a:solidFill>
        </p:spPr>
        <p:txBody>
          <a:bodyPr wrap="square" rtlCol="0">
            <a:spAutoFit/>
          </a:bodyPr>
          <a:lstStyle/>
          <a:p>
            <a:r>
              <a:rPr lang="fr-FR" i="1" dirty="0">
                <a:latin typeface="Aptos" panose="020B0004020202020204" pitchFamily="34" charset="0"/>
              </a:rPr>
              <a:t>A compléter</a:t>
            </a:r>
          </a:p>
        </p:txBody>
      </p:sp>
    </p:spTree>
    <p:extLst>
      <p:ext uri="{BB962C8B-B14F-4D97-AF65-F5344CB8AC3E}">
        <p14:creationId xmlns:p14="http://schemas.microsoft.com/office/powerpoint/2010/main" val="426158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FEF90-1CCC-5272-35D7-5BBE89DFFF32}"/>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15CDECE4-88D8-F118-800D-EA30CC6D224D}"/>
              </a:ext>
            </a:extLst>
          </p:cNvPr>
          <p:cNvGrpSpPr>
            <a:grpSpLocks/>
          </p:cNvGrpSpPr>
          <p:nvPr/>
        </p:nvGrpSpPr>
        <p:grpSpPr>
          <a:xfrm>
            <a:off x="941" y="674"/>
            <a:ext cx="12190119" cy="6857038"/>
            <a:chOff x="5373" y="635"/>
            <a:chExt cx="20104100" cy="11308715"/>
          </a:xfrm>
        </p:grpSpPr>
        <p:sp>
          <p:nvSpPr>
            <p:cNvPr id="2" name="object 2">
              <a:extLst>
                <a:ext uri="{FF2B5EF4-FFF2-40B4-BE49-F238E27FC236}">
                  <a16:creationId xmlns:a16="http://schemas.microsoft.com/office/drawing/2014/main" id="{432F4DE7-FE3F-90B4-9B9B-30C62F6F8C61}"/>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E8ECF2"/>
            </a:solidFill>
          </p:spPr>
          <p:txBody>
            <a:bodyPr wrap="square" lIns="0" tIns="0" rIns="0" bIns="0" rtlCol="0"/>
            <a:lstStyle/>
            <a:p>
              <a:endParaRPr sz="1091"/>
            </a:p>
          </p:txBody>
        </p:sp>
        <p:sp>
          <p:nvSpPr>
            <p:cNvPr id="3" name="object 3">
              <a:extLst>
                <a:ext uri="{FF2B5EF4-FFF2-40B4-BE49-F238E27FC236}">
                  <a16:creationId xmlns:a16="http://schemas.microsoft.com/office/drawing/2014/main" id="{E8307497-4AB9-50E8-959B-5C5315444309}"/>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DBE0EA"/>
            </a:solidFill>
          </p:spPr>
          <p:txBody>
            <a:bodyPr wrap="square" lIns="0" tIns="0" rIns="0" bIns="0" rtlCol="0"/>
            <a:lstStyle/>
            <a:p>
              <a:endParaRPr sz="1091"/>
            </a:p>
          </p:txBody>
        </p:sp>
      </p:grpSp>
      <p:sp>
        <p:nvSpPr>
          <p:cNvPr id="4" name="object 4">
            <a:extLst>
              <a:ext uri="{FF2B5EF4-FFF2-40B4-BE49-F238E27FC236}">
                <a16:creationId xmlns:a16="http://schemas.microsoft.com/office/drawing/2014/main" id="{F964AC66-D4C1-C145-8417-D201715364F7}"/>
              </a:ext>
            </a:extLst>
          </p:cNvPr>
          <p:cNvSpPr txBox="1">
            <a:spLocks noGrp="1"/>
          </p:cNvSpPr>
          <p:nvPr>
            <p:ph type="title"/>
          </p:nvPr>
        </p:nvSpPr>
        <p:spPr>
          <a:xfrm>
            <a:off x="828375" y="200508"/>
            <a:ext cx="10535250" cy="624495"/>
          </a:xfrm>
          <a:prstGeom prst="rect">
            <a:avLst/>
          </a:prstGeom>
        </p:spPr>
        <p:txBody>
          <a:bodyPr vert="horz" wrap="square" lIns="0" tIns="8855" rIns="0" bIns="0" rtlCol="0" anchor="ctr">
            <a:spAutoFit/>
          </a:bodyPr>
          <a:lstStyle/>
          <a:p>
            <a:pPr algn="ctr">
              <a:lnSpc>
                <a:spcPct val="100000"/>
              </a:lnSpc>
            </a:pPr>
            <a:r>
              <a:rPr lang="fr-FR" sz="4000" dirty="0">
                <a:solidFill>
                  <a:srgbClr val="14387F"/>
                </a:solidFill>
                <a:latin typeface="Aptos" panose="020B0004020202020204" pitchFamily="34" charset="0"/>
              </a:rPr>
              <a:t>Stratégie régionale</a:t>
            </a:r>
            <a:endParaRPr lang="fr-FR" sz="4000" dirty="0"/>
          </a:p>
        </p:txBody>
      </p:sp>
      <p:sp>
        <p:nvSpPr>
          <p:cNvPr id="35" name="Rectangle : coins arrondis 34">
            <a:extLst>
              <a:ext uri="{FF2B5EF4-FFF2-40B4-BE49-F238E27FC236}">
                <a16:creationId xmlns:a16="http://schemas.microsoft.com/office/drawing/2014/main" id="{418AB58E-1EEE-5696-6A15-6370BDC430F0}"/>
              </a:ext>
            </a:extLst>
          </p:cNvPr>
          <p:cNvSpPr/>
          <p:nvPr/>
        </p:nvSpPr>
        <p:spPr>
          <a:xfrm>
            <a:off x="2987040" y="1136597"/>
            <a:ext cx="8549873" cy="1760328"/>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solidFill>
                <a:srgbClr val="1E3D7D"/>
              </a:solidFill>
              <a:latin typeface="Aptos" panose="020B0004020202020204" pitchFamily="34" charset="0"/>
            </a:endParaRPr>
          </a:p>
          <a:p>
            <a:pPr marL="285750" indent="-285750">
              <a:buFont typeface="Arial" panose="020B0604020202020204" pitchFamily="34" charset="0"/>
              <a:buChar char="•"/>
            </a:pPr>
            <a:endParaRPr lang="fr-FR" dirty="0">
              <a:solidFill>
                <a:srgbClr val="1E3D7D"/>
              </a:solidFill>
              <a:latin typeface="Aptos" panose="020B0004020202020204" pitchFamily="34" charset="0"/>
            </a:endParaRPr>
          </a:p>
        </p:txBody>
      </p:sp>
      <p:sp>
        <p:nvSpPr>
          <p:cNvPr id="7" name="Rectangle : coins arrondis 6">
            <a:extLst>
              <a:ext uri="{FF2B5EF4-FFF2-40B4-BE49-F238E27FC236}">
                <a16:creationId xmlns:a16="http://schemas.microsoft.com/office/drawing/2014/main" id="{E6F75233-A1A0-CC6A-889B-13C4B4D5CC2D}"/>
              </a:ext>
            </a:extLst>
          </p:cNvPr>
          <p:cNvSpPr/>
          <p:nvPr/>
        </p:nvSpPr>
        <p:spPr>
          <a:xfrm>
            <a:off x="380769" y="1136597"/>
            <a:ext cx="2382751" cy="1760328"/>
          </a:xfrm>
          <a:prstGeom prst="roundRect">
            <a:avLst>
              <a:gd name="adj" fmla="val 4682"/>
            </a:avLst>
          </a:prstGeom>
          <a:solidFill>
            <a:srgbClr val="1E3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bg1"/>
                </a:solidFill>
                <a:latin typeface="Aptos" panose="020B0004020202020204" pitchFamily="34" charset="0"/>
              </a:rPr>
              <a:t>Articulation avec les partenaires</a:t>
            </a:r>
          </a:p>
        </p:txBody>
      </p:sp>
      <p:sp>
        <p:nvSpPr>
          <p:cNvPr id="16" name="ZoneTexte 15">
            <a:extLst>
              <a:ext uri="{FF2B5EF4-FFF2-40B4-BE49-F238E27FC236}">
                <a16:creationId xmlns:a16="http://schemas.microsoft.com/office/drawing/2014/main" id="{30F21833-5A1B-4D78-2A50-CE25B54F4891}"/>
              </a:ext>
            </a:extLst>
          </p:cNvPr>
          <p:cNvSpPr txBox="1"/>
          <p:nvPr/>
        </p:nvSpPr>
        <p:spPr>
          <a:xfrm>
            <a:off x="3143347" y="1747774"/>
            <a:ext cx="5971469" cy="646331"/>
          </a:xfrm>
          <a:prstGeom prst="rect">
            <a:avLst/>
          </a:prstGeom>
          <a:noFill/>
        </p:spPr>
        <p:txBody>
          <a:bodyPr wrap="square" rtlCol="0">
            <a:spAutoFit/>
          </a:bodyPr>
          <a:lstStyle/>
          <a:p>
            <a:r>
              <a:rPr lang="fr-FR" dirty="0">
                <a:latin typeface="Aptos" panose="020B0004020202020204" pitchFamily="34" charset="0"/>
              </a:rPr>
              <a:t>Attentes, soutien, publicité ? …</a:t>
            </a:r>
          </a:p>
          <a:p>
            <a:r>
              <a:rPr lang="fr-FR" dirty="0">
                <a:latin typeface="Aptos" panose="020B0004020202020204" pitchFamily="34" charset="0"/>
              </a:rPr>
              <a:t>Actions des partenaires sur le même sujet ?</a:t>
            </a:r>
          </a:p>
        </p:txBody>
      </p:sp>
      <p:sp>
        <p:nvSpPr>
          <p:cNvPr id="17" name="ZoneTexte 16">
            <a:extLst>
              <a:ext uri="{FF2B5EF4-FFF2-40B4-BE49-F238E27FC236}">
                <a16:creationId xmlns:a16="http://schemas.microsoft.com/office/drawing/2014/main" id="{518F6A51-BF34-B5DD-8BF3-6D94721DDC80}"/>
              </a:ext>
            </a:extLst>
          </p:cNvPr>
          <p:cNvSpPr txBox="1"/>
          <p:nvPr/>
        </p:nvSpPr>
        <p:spPr>
          <a:xfrm>
            <a:off x="3143348" y="1267321"/>
            <a:ext cx="1849118" cy="369332"/>
          </a:xfrm>
          <a:prstGeom prst="rect">
            <a:avLst/>
          </a:prstGeom>
          <a:solidFill>
            <a:srgbClr val="FFFF00"/>
          </a:solidFill>
        </p:spPr>
        <p:txBody>
          <a:bodyPr wrap="square" rtlCol="0">
            <a:spAutoFit/>
          </a:bodyPr>
          <a:lstStyle/>
          <a:p>
            <a:r>
              <a:rPr lang="fr-FR" i="1" dirty="0">
                <a:latin typeface="Aptos" panose="020B0004020202020204" pitchFamily="34" charset="0"/>
              </a:rPr>
              <a:t>A compléter</a:t>
            </a:r>
          </a:p>
        </p:txBody>
      </p:sp>
    </p:spTree>
    <p:extLst>
      <p:ext uri="{BB962C8B-B14F-4D97-AF65-F5344CB8AC3E}">
        <p14:creationId xmlns:p14="http://schemas.microsoft.com/office/powerpoint/2010/main" val="4273045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78F79-4EBE-1FD8-E30A-A9B68F20E6C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BC76504-CB4F-220A-712C-25797E1935D1}"/>
              </a:ext>
            </a:extLst>
          </p:cNvPr>
          <p:cNvSpPr/>
          <p:nvPr/>
        </p:nvSpPr>
        <p:spPr>
          <a:xfrm>
            <a:off x="941" y="674"/>
            <a:ext cx="12190119" cy="6857038"/>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24180"/>
          </a:solidFill>
        </p:spPr>
        <p:txBody>
          <a:bodyPr wrap="square" lIns="0" tIns="0" rIns="0" bIns="0" rtlCol="0"/>
          <a:lstStyle/>
          <a:p>
            <a:endParaRPr sz="1091"/>
          </a:p>
        </p:txBody>
      </p:sp>
      <p:sp>
        <p:nvSpPr>
          <p:cNvPr id="14" name="object 14">
            <a:extLst>
              <a:ext uri="{FF2B5EF4-FFF2-40B4-BE49-F238E27FC236}">
                <a16:creationId xmlns:a16="http://schemas.microsoft.com/office/drawing/2014/main" id="{3E1DAE99-2542-37B0-6FDA-4A82D2058B54}"/>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34508A"/>
          </a:solidFill>
        </p:spPr>
        <p:txBody>
          <a:bodyPr wrap="square" lIns="0" tIns="0" rIns="0" bIns="0" rtlCol="0"/>
          <a:lstStyle/>
          <a:p>
            <a:endParaRPr sz="1091"/>
          </a:p>
        </p:txBody>
      </p:sp>
      <p:sp>
        <p:nvSpPr>
          <p:cNvPr id="15" name="object 15">
            <a:extLst>
              <a:ext uri="{FF2B5EF4-FFF2-40B4-BE49-F238E27FC236}">
                <a16:creationId xmlns:a16="http://schemas.microsoft.com/office/drawing/2014/main" id="{879C6F4E-9B28-D2DF-87C0-E83AB474717B}"/>
              </a:ext>
            </a:extLst>
          </p:cNvPr>
          <p:cNvSpPr txBox="1">
            <a:spLocks noGrp="1"/>
          </p:cNvSpPr>
          <p:nvPr>
            <p:ph type="body" idx="1"/>
          </p:nvPr>
        </p:nvSpPr>
        <p:spPr>
          <a:xfrm>
            <a:off x="855324" y="1423960"/>
            <a:ext cx="10836005" cy="683401"/>
          </a:xfrm>
          <a:prstGeom prst="rect">
            <a:avLst/>
          </a:prstGeom>
        </p:spPr>
        <p:txBody>
          <a:bodyPr vert="horz" wrap="square" lIns="0" tIns="6930" rIns="0" bIns="0" rtlCol="0">
            <a:spAutoFit/>
          </a:bodyPr>
          <a:lstStyle/>
          <a:p>
            <a:pPr marL="0" indent="0">
              <a:spcBef>
                <a:spcPts val="12"/>
              </a:spcBef>
              <a:buNone/>
            </a:pPr>
            <a:r>
              <a:rPr lang="fr-FR" sz="4852" dirty="0">
                <a:solidFill>
                  <a:schemeClr val="bg1"/>
                </a:solidFill>
                <a:latin typeface="Aptos" panose="020B0004020202020204" pitchFamily="34" charset="0"/>
              </a:rPr>
              <a:t>CONTEXTE</a:t>
            </a:r>
          </a:p>
        </p:txBody>
      </p:sp>
      <p:pic>
        <p:nvPicPr>
          <p:cNvPr id="26" name="Image 25">
            <a:extLst>
              <a:ext uri="{FF2B5EF4-FFF2-40B4-BE49-F238E27FC236}">
                <a16:creationId xmlns:a16="http://schemas.microsoft.com/office/drawing/2014/main" id="{69BC7617-050C-B782-6F13-5645901E4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03" y="6228697"/>
            <a:ext cx="1465768" cy="370300"/>
          </a:xfrm>
          <a:prstGeom prst="rect">
            <a:avLst/>
          </a:prstGeom>
        </p:spPr>
      </p:pic>
      <p:grpSp>
        <p:nvGrpSpPr>
          <p:cNvPr id="4" name="Groupe 3">
            <a:extLst>
              <a:ext uri="{FF2B5EF4-FFF2-40B4-BE49-F238E27FC236}">
                <a16:creationId xmlns:a16="http://schemas.microsoft.com/office/drawing/2014/main" id="{3ECCB9A4-88A7-0658-C01C-42109365B907}"/>
              </a:ext>
            </a:extLst>
          </p:cNvPr>
          <p:cNvGrpSpPr/>
          <p:nvPr/>
        </p:nvGrpSpPr>
        <p:grpSpPr>
          <a:xfrm>
            <a:off x="8836182" y="5092339"/>
            <a:ext cx="2713587" cy="1293708"/>
            <a:chOff x="11931237" y="8397875"/>
            <a:chExt cx="4786995" cy="2133600"/>
          </a:xfrm>
        </p:grpSpPr>
        <p:sp>
          <p:nvSpPr>
            <p:cNvPr id="5" name="Rectangle : coins arrondis 4">
              <a:extLst>
                <a:ext uri="{FF2B5EF4-FFF2-40B4-BE49-F238E27FC236}">
                  <a16:creationId xmlns:a16="http://schemas.microsoft.com/office/drawing/2014/main" id="{5F28219C-086E-CED0-2D7E-0C8F8C70B3BD}"/>
                </a:ext>
              </a:extLst>
            </p:cNvPr>
            <p:cNvSpPr/>
            <p:nvPr/>
          </p:nvSpPr>
          <p:spPr>
            <a:xfrm>
              <a:off x="11931237" y="8397875"/>
              <a:ext cx="4786995" cy="2133600"/>
            </a:xfrm>
            <a:prstGeom prst="roundRect">
              <a:avLst>
                <a:gd name="adj" fmla="val 479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a:p>
          </p:txBody>
        </p:sp>
        <p:pic>
          <p:nvPicPr>
            <p:cNvPr id="6" name="object 19">
              <a:extLst>
                <a:ext uri="{FF2B5EF4-FFF2-40B4-BE49-F238E27FC236}">
                  <a16:creationId xmlns:a16="http://schemas.microsoft.com/office/drawing/2014/main" id="{1643FBE2-F21A-B7EA-47C0-86605CEF7657}"/>
                </a:ext>
              </a:extLst>
            </p:cNvPr>
            <p:cNvPicPr/>
            <p:nvPr/>
          </p:nvPicPr>
          <p:blipFill>
            <a:blip r:embed="rId3" cstate="print"/>
            <a:stretch>
              <a:fillRect/>
            </a:stretch>
          </p:blipFill>
          <p:spPr>
            <a:xfrm>
              <a:off x="12691818" y="8542430"/>
              <a:ext cx="3265829" cy="1840735"/>
            </a:xfrm>
            <a:prstGeom prst="rect">
              <a:avLst/>
            </a:prstGeom>
          </p:spPr>
        </p:pic>
      </p:grpSp>
      <p:cxnSp>
        <p:nvCxnSpPr>
          <p:cNvPr id="8" name="Connecteur droit 7">
            <a:extLst>
              <a:ext uri="{FF2B5EF4-FFF2-40B4-BE49-F238E27FC236}">
                <a16:creationId xmlns:a16="http://schemas.microsoft.com/office/drawing/2014/main" id="{2E07D8EE-BBD0-670C-23D3-B0C3A2D56AA2}"/>
              </a:ext>
            </a:extLst>
          </p:cNvPr>
          <p:cNvCxnSpPr/>
          <p:nvPr/>
        </p:nvCxnSpPr>
        <p:spPr>
          <a:xfrm>
            <a:off x="855324" y="2107361"/>
            <a:ext cx="294713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647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B5116-D22A-42F7-C060-D40CC91A4D1A}"/>
            </a:ext>
          </a:extLst>
        </p:cNvPr>
        <p:cNvGrpSpPr/>
        <p:nvPr/>
      </p:nvGrpSpPr>
      <p:grpSpPr>
        <a:xfrm>
          <a:off x="0" y="0"/>
          <a:ext cx="0" cy="0"/>
          <a:chOff x="0" y="0"/>
          <a:chExt cx="0" cy="0"/>
        </a:xfrm>
      </p:grpSpPr>
      <p:grpSp>
        <p:nvGrpSpPr>
          <p:cNvPr id="22" name="Groupe 21">
            <a:extLst>
              <a:ext uri="{FF2B5EF4-FFF2-40B4-BE49-F238E27FC236}">
                <a16:creationId xmlns:a16="http://schemas.microsoft.com/office/drawing/2014/main" id="{851440DD-D0C4-EA1D-636F-8523DE39F409}"/>
              </a:ext>
            </a:extLst>
          </p:cNvPr>
          <p:cNvGrpSpPr>
            <a:grpSpLocks/>
          </p:cNvGrpSpPr>
          <p:nvPr/>
        </p:nvGrpSpPr>
        <p:grpSpPr>
          <a:xfrm>
            <a:off x="941" y="10107"/>
            <a:ext cx="12190119" cy="6857038"/>
            <a:chOff x="5373" y="635"/>
            <a:chExt cx="20104100" cy="11308715"/>
          </a:xfrm>
          <a:solidFill>
            <a:srgbClr val="E8ECF2"/>
          </a:solidFill>
        </p:grpSpPr>
        <p:sp>
          <p:nvSpPr>
            <p:cNvPr id="2" name="object 2">
              <a:extLst>
                <a:ext uri="{FF2B5EF4-FFF2-40B4-BE49-F238E27FC236}">
                  <a16:creationId xmlns:a16="http://schemas.microsoft.com/office/drawing/2014/main" id="{9A4E7463-4E85-D158-EEB1-0BB4A1089393}"/>
                </a:ext>
              </a:extLst>
            </p:cNvPr>
            <p:cNvSpPr>
              <a:spLocks/>
            </p:cNvSpPr>
            <p:nvPr/>
          </p:nvSpPr>
          <p:spPr>
            <a:xfrm>
              <a:off x="5373" y="635"/>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grpFill/>
          </p:spPr>
          <p:txBody>
            <a:bodyPr wrap="square" lIns="0" tIns="0" rIns="0" bIns="0" rtlCol="0"/>
            <a:lstStyle/>
            <a:p>
              <a:endParaRPr sz="1091"/>
            </a:p>
          </p:txBody>
        </p:sp>
        <p:sp>
          <p:nvSpPr>
            <p:cNvPr id="3" name="object 3">
              <a:extLst>
                <a:ext uri="{FF2B5EF4-FFF2-40B4-BE49-F238E27FC236}">
                  <a16:creationId xmlns:a16="http://schemas.microsoft.com/office/drawing/2014/main" id="{F1E52C80-7452-E114-9D48-59FE8395672D}"/>
                </a:ext>
              </a:extLst>
            </p:cNvPr>
            <p:cNvSpPr>
              <a:spLocks/>
            </p:cNvSpPr>
            <p:nvPr/>
          </p:nvSpPr>
          <p:spPr>
            <a:xfrm>
              <a:off x="12355845" y="1543391"/>
              <a:ext cx="7748270" cy="9765665"/>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grpFill/>
          </p:spPr>
          <p:txBody>
            <a:bodyPr wrap="square" lIns="0" tIns="0" rIns="0" bIns="0" rtlCol="0"/>
            <a:lstStyle/>
            <a:p>
              <a:endParaRPr sz="1091"/>
            </a:p>
          </p:txBody>
        </p:sp>
      </p:grpSp>
      <p:sp>
        <p:nvSpPr>
          <p:cNvPr id="4" name="object 4">
            <a:extLst>
              <a:ext uri="{FF2B5EF4-FFF2-40B4-BE49-F238E27FC236}">
                <a16:creationId xmlns:a16="http://schemas.microsoft.com/office/drawing/2014/main" id="{F9E3E400-D71E-18AA-86AA-FB162ABD8C21}"/>
              </a:ext>
            </a:extLst>
          </p:cNvPr>
          <p:cNvSpPr txBox="1">
            <a:spLocks noGrp="1"/>
          </p:cNvSpPr>
          <p:nvPr>
            <p:ph type="title"/>
          </p:nvPr>
        </p:nvSpPr>
        <p:spPr>
          <a:xfrm>
            <a:off x="828232" y="342674"/>
            <a:ext cx="10535250" cy="566530"/>
          </a:xfrm>
          <a:prstGeom prst="rect">
            <a:avLst/>
          </a:prstGeom>
        </p:spPr>
        <p:txBody>
          <a:bodyPr vert="horz" wrap="square" lIns="0" tIns="8855" rIns="0" bIns="0" rtlCol="0" anchor="ctr">
            <a:spAutoFit/>
          </a:bodyPr>
          <a:lstStyle/>
          <a:p>
            <a:pPr algn="ctr"/>
            <a:r>
              <a:rPr lang="fr-FR" sz="4000" dirty="0">
                <a:solidFill>
                  <a:srgbClr val="14387F"/>
                </a:solidFill>
                <a:latin typeface="Aptos" panose="020B0004020202020204" pitchFamily="34" charset="0"/>
              </a:rPr>
              <a:t>Antibiothérapie et sujet âgé</a:t>
            </a:r>
          </a:p>
        </p:txBody>
      </p:sp>
      <p:sp>
        <p:nvSpPr>
          <p:cNvPr id="35" name="Rectangle : coins arrondis 34">
            <a:extLst>
              <a:ext uri="{FF2B5EF4-FFF2-40B4-BE49-F238E27FC236}">
                <a16:creationId xmlns:a16="http://schemas.microsoft.com/office/drawing/2014/main" id="{A71E4B20-6A50-A650-9912-EA263E4402E9}"/>
              </a:ext>
            </a:extLst>
          </p:cNvPr>
          <p:cNvSpPr/>
          <p:nvPr/>
        </p:nvSpPr>
        <p:spPr>
          <a:xfrm>
            <a:off x="422245" y="1241771"/>
            <a:ext cx="11444489" cy="4770471"/>
          </a:xfrm>
          <a:prstGeom prst="roundRect">
            <a:avLst>
              <a:gd name="adj" fmla="val 468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91" dirty="0"/>
          </a:p>
        </p:txBody>
      </p:sp>
      <p:pic>
        <p:nvPicPr>
          <p:cNvPr id="23" name="Image 22">
            <a:extLst>
              <a:ext uri="{FF2B5EF4-FFF2-40B4-BE49-F238E27FC236}">
                <a16:creationId xmlns:a16="http://schemas.microsoft.com/office/drawing/2014/main" id="{7AAFE6AE-2A89-96EE-4A86-DEE6B79951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49" y="6254878"/>
            <a:ext cx="1463122" cy="369631"/>
          </a:xfrm>
          <a:prstGeom prst="rect">
            <a:avLst/>
          </a:prstGeom>
        </p:spPr>
      </p:pic>
      <p:sp>
        <p:nvSpPr>
          <p:cNvPr id="8" name="ZoneTexte 7">
            <a:extLst>
              <a:ext uri="{FF2B5EF4-FFF2-40B4-BE49-F238E27FC236}">
                <a16:creationId xmlns:a16="http://schemas.microsoft.com/office/drawing/2014/main" id="{FF7735CC-33E1-8BC6-4696-722FCC94245C}"/>
              </a:ext>
            </a:extLst>
          </p:cNvPr>
          <p:cNvSpPr txBox="1"/>
          <p:nvPr/>
        </p:nvSpPr>
        <p:spPr>
          <a:xfrm>
            <a:off x="631839" y="1475388"/>
            <a:ext cx="11015353" cy="830805"/>
          </a:xfrm>
          <a:prstGeom prst="rect">
            <a:avLst/>
          </a:prstGeom>
          <a:noFill/>
        </p:spPr>
        <p:txBody>
          <a:bodyPr wrap="square" rtlCol="0">
            <a:spAutoFit/>
          </a:bodyPr>
          <a:lstStyle/>
          <a:p>
            <a:pPr marL="304770" indent="-304770" algn="just">
              <a:buFont typeface="Arial" panose="020B0604020202020204" pitchFamily="34" charset="0"/>
              <a:buChar char="•"/>
            </a:pPr>
            <a:r>
              <a:rPr lang="fr-FR" sz="2133" dirty="0">
                <a:solidFill>
                  <a:srgbClr val="14387F"/>
                </a:solidFill>
                <a:latin typeface="Aptos" panose="020B0004020202020204" pitchFamily="34" charset="0"/>
              </a:rPr>
              <a:t> Après l’âge de 4 ans, les prescriptions d’antibiotiques augmentent avec l’âge. </a:t>
            </a:r>
          </a:p>
          <a:p>
            <a:endParaRPr lang="fr-FR" sz="2666" dirty="0"/>
          </a:p>
        </p:txBody>
      </p:sp>
      <p:sp>
        <p:nvSpPr>
          <p:cNvPr id="11" name="ZoneTexte 10">
            <a:extLst>
              <a:ext uri="{FF2B5EF4-FFF2-40B4-BE49-F238E27FC236}">
                <a16:creationId xmlns:a16="http://schemas.microsoft.com/office/drawing/2014/main" id="{00059CF8-118B-7040-F4D1-34996C3DF107}"/>
              </a:ext>
            </a:extLst>
          </p:cNvPr>
          <p:cNvSpPr txBox="1"/>
          <p:nvPr/>
        </p:nvSpPr>
        <p:spPr>
          <a:xfrm>
            <a:off x="2736098" y="6576864"/>
            <a:ext cx="9369461" cy="205121"/>
          </a:xfrm>
          <a:prstGeom prst="rect">
            <a:avLst/>
          </a:prstGeom>
          <a:noFill/>
        </p:spPr>
        <p:txBody>
          <a:bodyPr wrap="square">
            <a:spAutoFit/>
          </a:bodyPr>
          <a:lstStyle/>
          <a:p>
            <a:pPr algn="r"/>
            <a:r>
              <a:rPr lang="fr-FR" sz="733" i="1" dirty="0">
                <a:solidFill>
                  <a:schemeClr val="tx1">
                    <a:lumMod val="65000"/>
                    <a:lumOff val="35000"/>
                  </a:schemeClr>
                </a:solidFill>
                <a:latin typeface="Aptos" panose="020B0004020202020204" pitchFamily="34" charset="0"/>
              </a:rPr>
              <a:t>Santé publique France, Consommation d’antibiotiques en secteur de ville en France 2014-2024. Novembre 2025</a:t>
            </a:r>
            <a:endParaRPr lang="fr-FR" sz="1200" i="1" dirty="0">
              <a:solidFill>
                <a:schemeClr val="tx1">
                  <a:lumMod val="65000"/>
                  <a:lumOff val="35000"/>
                </a:schemeClr>
              </a:solidFill>
              <a:latin typeface="Aptos" panose="020B0004020202020204" pitchFamily="34" charset="0"/>
            </a:endParaRPr>
          </a:p>
        </p:txBody>
      </p:sp>
      <p:sp>
        <p:nvSpPr>
          <p:cNvPr id="16" name="Espace réservé du contenu 2">
            <a:extLst>
              <a:ext uri="{FF2B5EF4-FFF2-40B4-BE49-F238E27FC236}">
                <a16:creationId xmlns:a16="http://schemas.microsoft.com/office/drawing/2014/main" id="{D02C8575-607F-9470-299D-1A32E5C33DFB}"/>
              </a:ext>
            </a:extLst>
          </p:cNvPr>
          <p:cNvSpPr txBox="1">
            <a:spLocks/>
          </p:cNvSpPr>
          <p:nvPr/>
        </p:nvSpPr>
        <p:spPr>
          <a:xfrm>
            <a:off x="631839" y="4608528"/>
            <a:ext cx="11346377" cy="510517"/>
          </a:xfrm>
          <a:prstGeom prst="rect">
            <a:avLst/>
          </a:prstGeom>
        </p:spPr>
        <p:txBody>
          <a:bodyPr vert="horz" lIns="91426" tIns="45713" rIns="91426" bIns="45713"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just">
              <a:buNone/>
            </a:pPr>
            <a:endParaRPr lang="fr-FR" sz="2133" dirty="0"/>
          </a:p>
          <a:p>
            <a:pPr lvl="1" algn="just">
              <a:buFontTx/>
              <a:buChar char="-"/>
            </a:pPr>
            <a:endParaRPr lang="fr-FR" sz="1800" dirty="0"/>
          </a:p>
          <a:p>
            <a:pPr lvl="1" algn="just">
              <a:buFontTx/>
              <a:buChar char="-"/>
            </a:pPr>
            <a:endParaRPr lang="fr-FR" sz="1800" dirty="0"/>
          </a:p>
          <a:p>
            <a:pPr lvl="1" algn="just">
              <a:buFontTx/>
              <a:buChar char="-"/>
            </a:pPr>
            <a:endParaRPr lang="fr-FR" sz="1800" dirty="0"/>
          </a:p>
          <a:p>
            <a:pPr marL="0" indent="0" algn="just">
              <a:buNone/>
            </a:pPr>
            <a:endParaRPr lang="fr-FR" sz="1800" dirty="0"/>
          </a:p>
          <a:p>
            <a:pPr marL="0" indent="0" algn="just">
              <a:buNone/>
            </a:pPr>
            <a:endParaRPr lang="fr-FR" sz="1800" dirty="0"/>
          </a:p>
          <a:p>
            <a:pPr marL="0" indent="0" algn="just">
              <a:buNone/>
            </a:pPr>
            <a:endParaRPr lang="fr-FR" sz="1800" dirty="0"/>
          </a:p>
          <a:p>
            <a:pPr algn="just"/>
            <a:endParaRPr lang="fr-FR" sz="2000" dirty="0"/>
          </a:p>
          <a:p>
            <a:endParaRPr lang="fr-FR" sz="1600" dirty="0"/>
          </a:p>
        </p:txBody>
      </p:sp>
      <p:sp>
        <p:nvSpPr>
          <p:cNvPr id="12" name="ZoneTexte 11">
            <a:extLst>
              <a:ext uri="{FF2B5EF4-FFF2-40B4-BE49-F238E27FC236}">
                <a16:creationId xmlns:a16="http://schemas.microsoft.com/office/drawing/2014/main" id="{59EEB932-85DF-E9B3-B1A5-015B82231872}"/>
              </a:ext>
            </a:extLst>
          </p:cNvPr>
          <p:cNvSpPr txBox="1"/>
          <p:nvPr/>
        </p:nvSpPr>
        <p:spPr>
          <a:xfrm>
            <a:off x="7087719" y="2247089"/>
            <a:ext cx="4561098" cy="2225738"/>
          </a:xfrm>
          <a:prstGeom prst="rect">
            <a:avLst/>
          </a:prstGeom>
          <a:noFill/>
        </p:spPr>
        <p:txBody>
          <a:bodyPr wrap="square" rtlCol="0">
            <a:spAutoFit/>
          </a:bodyPr>
          <a:lstStyle/>
          <a:p>
            <a:pPr marL="304770" indent="-304770" algn="just">
              <a:buFont typeface="Arial" panose="020B0604020202020204" pitchFamily="34" charset="0"/>
              <a:buChar char="•"/>
            </a:pPr>
            <a:r>
              <a:rPr lang="fr-FR" sz="2133" dirty="0">
                <a:solidFill>
                  <a:srgbClr val="14387F"/>
                </a:solidFill>
                <a:latin typeface="Aptos" panose="020B0004020202020204" pitchFamily="34" charset="0"/>
              </a:rPr>
              <a:t>Le volume de C3G et de fluoroquinolones prescrit est 4 à 5 fois plus important chez les ≥85 ans par rapport aux patients de moins de 35 ans.</a:t>
            </a:r>
          </a:p>
          <a:p>
            <a:pPr marL="304770" indent="-304770" algn="just">
              <a:buFont typeface="Arial" panose="020B0604020202020204" pitchFamily="34" charset="0"/>
              <a:buChar char="•"/>
            </a:pPr>
            <a:endParaRPr lang="fr-FR" sz="533" dirty="0">
              <a:solidFill>
                <a:srgbClr val="14387F"/>
              </a:solidFill>
              <a:latin typeface="Aptos" panose="020B0004020202020204" pitchFamily="34" charset="0"/>
            </a:endParaRPr>
          </a:p>
          <a:p>
            <a:endParaRPr lang="fr-FR" sz="2666" dirty="0"/>
          </a:p>
        </p:txBody>
      </p:sp>
      <p:sp>
        <p:nvSpPr>
          <p:cNvPr id="18" name="Rectangle : coins arrondis 17">
            <a:extLst>
              <a:ext uri="{FF2B5EF4-FFF2-40B4-BE49-F238E27FC236}">
                <a16:creationId xmlns:a16="http://schemas.microsoft.com/office/drawing/2014/main" id="{EA2248ED-0258-392A-1F48-8F78AEBF896B}"/>
              </a:ext>
            </a:extLst>
          </p:cNvPr>
          <p:cNvSpPr/>
          <p:nvPr/>
        </p:nvSpPr>
        <p:spPr>
          <a:xfrm>
            <a:off x="8965104" y="4249143"/>
            <a:ext cx="1524753" cy="1539682"/>
          </a:xfrm>
          <a:prstGeom prst="roundRect">
            <a:avLst>
              <a:gd name="adj" fmla="val 13592"/>
            </a:avLst>
          </a:prstGeom>
          <a:solidFill>
            <a:srgbClr val="F69F1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latin typeface="Aptos" panose="020B0004020202020204" pitchFamily="34" charset="0"/>
              </a:rPr>
              <a:t>Données régionales à retrouver </a:t>
            </a:r>
            <a:r>
              <a:rPr lang="fr-FR" sz="16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1600" dirty="0">
              <a:solidFill>
                <a:schemeClr val="bg1"/>
              </a:solidFill>
              <a:latin typeface="Aptos" panose="020B0004020202020204" pitchFamily="34" charset="0"/>
            </a:endParaRPr>
          </a:p>
        </p:txBody>
      </p:sp>
      <p:pic>
        <p:nvPicPr>
          <p:cNvPr id="5" name="Image 4">
            <a:extLst>
              <a:ext uri="{FF2B5EF4-FFF2-40B4-BE49-F238E27FC236}">
                <a16:creationId xmlns:a16="http://schemas.microsoft.com/office/drawing/2014/main" id="{9CD3CFFA-E26D-33B7-DA2B-9E4E92F10CEE}"/>
              </a:ext>
            </a:extLst>
          </p:cNvPr>
          <p:cNvPicPr>
            <a:picLocks noChangeAspect="1"/>
          </p:cNvPicPr>
          <p:nvPr/>
        </p:nvPicPr>
        <p:blipFill>
          <a:blip r:embed="rId5"/>
          <a:srcRect l="11413" t="22000" r="25588" b="10801"/>
          <a:stretch>
            <a:fillRect/>
          </a:stretch>
        </p:blipFill>
        <p:spPr>
          <a:xfrm>
            <a:off x="966186" y="2101240"/>
            <a:ext cx="6016736" cy="3610042"/>
          </a:xfrm>
          <a:prstGeom prst="rect">
            <a:avLst/>
          </a:prstGeom>
        </p:spPr>
      </p:pic>
      <p:sp>
        <p:nvSpPr>
          <p:cNvPr id="7" name="ZoneTexte 6">
            <a:extLst>
              <a:ext uri="{FF2B5EF4-FFF2-40B4-BE49-F238E27FC236}">
                <a16:creationId xmlns:a16="http://schemas.microsoft.com/office/drawing/2014/main" id="{43E49EA8-2AA2-80C0-12F7-4A3F72C15EBA}"/>
              </a:ext>
            </a:extLst>
          </p:cNvPr>
          <p:cNvSpPr txBox="1"/>
          <p:nvPr/>
        </p:nvSpPr>
        <p:spPr>
          <a:xfrm>
            <a:off x="966186" y="5718476"/>
            <a:ext cx="6016736" cy="276999"/>
          </a:xfrm>
          <a:prstGeom prst="rect">
            <a:avLst/>
          </a:prstGeom>
          <a:noFill/>
        </p:spPr>
        <p:txBody>
          <a:bodyPr wrap="square">
            <a:spAutoFit/>
          </a:bodyPr>
          <a:lstStyle/>
          <a:p>
            <a:pPr algn="ctr"/>
            <a:r>
              <a:rPr lang="fr-FR" sz="1200" b="1" dirty="0">
                <a:solidFill>
                  <a:srgbClr val="000000"/>
                </a:solidFill>
                <a:latin typeface="DINPro-Bold"/>
              </a:rPr>
              <a:t>Évolution des prescriptions d’antibiotiques en ville par classes d’âge 2014-2024 </a:t>
            </a:r>
            <a:endParaRPr lang="fr-FR" sz="1200" dirty="0"/>
          </a:p>
        </p:txBody>
      </p:sp>
    </p:spTree>
    <p:extLst>
      <p:ext uri="{BB962C8B-B14F-4D97-AF65-F5344CB8AC3E}">
        <p14:creationId xmlns:p14="http://schemas.microsoft.com/office/powerpoint/2010/main" val="260208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59750-BDD1-B640-D846-2128B10966C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03D46AB-BF9B-5C2A-20F1-64CF9ACEB350}"/>
              </a:ext>
            </a:extLst>
          </p:cNvPr>
          <p:cNvSpPr/>
          <p:nvPr/>
        </p:nvSpPr>
        <p:spPr>
          <a:xfrm>
            <a:off x="5978389" y="9674"/>
            <a:ext cx="6234034" cy="6857038"/>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sz="1091"/>
          </a:p>
        </p:txBody>
      </p:sp>
      <p:sp>
        <p:nvSpPr>
          <p:cNvPr id="4" name="object 4">
            <a:extLst>
              <a:ext uri="{FF2B5EF4-FFF2-40B4-BE49-F238E27FC236}">
                <a16:creationId xmlns:a16="http://schemas.microsoft.com/office/drawing/2014/main" id="{2A1833C9-8176-22FC-4B27-AF6E042A67D9}"/>
              </a:ext>
            </a:extLst>
          </p:cNvPr>
          <p:cNvSpPr/>
          <p:nvPr/>
        </p:nvSpPr>
        <p:spPr>
          <a:xfrm>
            <a:off x="7513907" y="945509"/>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sz="1091"/>
          </a:p>
        </p:txBody>
      </p:sp>
      <p:sp>
        <p:nvSpPr>
          <p:cNvPr id="6" name="ZoneTexte 5">
            <a:extLst>
              <a:ext uri="{FF2B5EF4-FFF2-40B4-BE49-F238E27FC236}">
                <a16:creationId xmlns:a16="http://schemas.microsoft.com/office/drawing/2014/main" id="{A1811EC1-F458-4171-CBAA-E0D18E9F44E1}"/>
              </a:ext>
            </a:extLst>
          </p:cNvPr>
          <p:cNvSpPr txBox="1"/>
          <p:nvPr/>
        </p:nvSpPr>
        <p:spPr>
          <a:xfrm>
            <a:off x="7965152" y="6480902"/>
            <a:ext cx="4116148" cy="317908"/>
          </a:xfrm>
          <a:prstGeom prst="rect">
            <a:avLst/>
          </a:prstGeom>
          <a:noFill/>
        </p:spPr>
        <p:txBody>
          <a:bodyPr wrap="square" rtlCol="0">
            <a:spAutoFit/>
          </a:bodyPr>
          <a:lstStyle/>
          <a:p>
            <a:pPr algn="r"/>
            <a:r>
              <a:rPr lang="fr-FR" sz="733" i="1" dirty="0">
                <a:solidFill>
                  <a:schemeClr val="bg1"/>
                </a:solidFill>
                <a:latin typeface="Aptos" panose="020B0004020202020204" pitchFamily="34" charset="0"/>
              </a:rPr>
              <a:t>Enquête nationale de prévalence 2024 des infections associées aux soins et des traitements anti-infectieux en établissement d'hébergement pour personnes âgées dépendantes Mai 2025</a:t>
            </a:r>
          </a:p>
        </p:txBody>
      </p:sp>
      <p:sp>
        <p:nvSpPr>
          <p:cNvPr id="9" name="Rectangle : coins arrondis 8">
            <a:extLst>
              <a:ext uri="{FF2B5EF4-FFF2-40B4-BE49-F238E27FC236}">
                <a16:creationId xmlns:a16="http://schemas.microsoft.com/office/drawing/2014/main" id="{1AC65964-EDC3-2EC5-666B-C9A3FF3A8795}"/>
              </a:ext>
            </a:extLst>
          </p:cNvPr>
          <p:cNvSpPr/>
          <p:nvPr/>
        </p:nvSpPr>
        <p:spPr>
          <a:xfrm>
            <a:off x="1514547" y="285036"/>
            <a:ext cx="9008772" cy="750157"/>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 name="object 6">
            <a:extLst>
              <a:ext uri="{FF2B5EF4-FFF2-40B4-BE49-F238E27FC236}">
                <a16:creationId xmlns:a16="http://schemas.microsoft.com/office/drawing/2014/main" id="{18C5F27F-E7EB-A59D-228B-BC5210F47550}"/>
              </a:ext>
            </a:extLst>
          </p:cNvPr>
          <p:cNvSpPr txBox="1">
            <a:spLocks/>
          </p:cNvSpPr>
          <p:nvPr/>
        </p:nvSpPr>
        <p:spPr>
          <a:xfrm>
            <a:off x="1514547" y="377341"/>
            <a:ext cx="9008772"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t>Infections et antibiothérapies en EHPAD</a:t>
            </a:r>
          </a:p>
        </p:txBody>
      </p:sp>
      <p:sp>
        <p:nvSpPr>
          <p:cNvPr id="11" name="ZoneTexte 10">
            <a:extLst>
              <a:ext uri="{FF2B5EF4-FFF2-40B4-BE49-F238E27FC236}">
                <a16:creationId xmlns:a16="http://schemas.microsoft.com/office/drawing/2014/main" id="{FB922F27-89D8-2DBA-72FF-01FD91EE9931}"/>
              </a:ext>
            </a:extLst>
          </p:cNvPr>
          <p:cNvSpPr txBox="1"/>
          <p:nvPr/>
        </p:nvSpPr>
        <p:spPr>
          <a:xfrm>
            <a:off x="941" y="5394243"/>
            <a:ext cx="5977449" cy="338554"/>
          </a:xfrm>
          <a:prstGeom prst="rect">
            <a:avLst/>
          </a:prstGeom>
          <a:noFill/>
        </p:spPr>
        <p:txBody>
          <a:bodyPr wrap="square" rtlCol="0">
            <a:spAutoFit/>
          </a:bodyPr>
          <a:lstStyle/>
          <a:p>
            <a:pPr algn="ctr"/>
            <a:r>
              <a:rPr lang="fr-FR" sz="1600" dirty="0">
                <a:solidFill>
                  <a:srgbClr val="14387F"/>
                </a:solidFill>
                <a:latin typeface="Aptos" panose="020B0004020202020204" pitchFamily="34" charset="0"/>
              </a:rPr>
              <a:t>1288 EHPAD, 102 166 résidents – enquête un jour donné</a:t>
            </a:r>
          </a:p>
        </p:txBody>
      </p:sp>
      <p:pic>
        <p:nvPicPr>
          <p:cNvPr id="12" name="Picture 2">
            <a:extLst>
              <a:ext uri="{FF2B5EF4-FFF2-40B4-BE49-F238E27FC236}">
                <a16:creationId xmlns:a16="http://schemas.microsoft.com/office/drawing/2014/main" id="{A108056F-70C2-54C7-CAB0-3B04B23F0E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847" y="2988891"/>
            <a:ext cx="1138704" cy="113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686B6A95-BA36-05AF-7410-43B4A1DE76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98" t="6485" r="11780" b="14017"/>
          <a:stretch/>
        </p:blipFill>
        <p:spPr bwMode="auto">
          <a:xfrm>
            <a:off x="2370904" y="3089460"/>
            <a:ext cx="920568" cy="110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a:extLst>
              <a:ext uri="{FF2B5EF4-FFF2-40B4-BE49-F238E27FC236}">
                <a16:creationId xmlns:a16="http://schemas.microsoft.com/office/drawing/2014/main" id="{330A2B85-AF3D-18E8-5880-18B2F150F445}"/>
              </a:ext>
            </a:extLst>
          </p:cNvPr>
          <p:cNvSpPr txBox="1"/>
          <p:nvPr/>
        </p:nvSpPr>
        <p:spPr>
          <a:xfrm>
            <a:off x="627217" y="2552776"/>
            <a:ext cx="863963" cy="461665"/>
          </a:xfrm>
          <a:prstGeom prst="rect">
            <a:avLst/>
          </a:prstGeom>
          <a:noFill/>
        </p:spPr>
        <p:txBody>
          <a:bodyPr wrap="square" rtlCol="0">
            <a:spAutoFit/>
          </a:bodyPr>
          <a:lstStyle/>
          <a:p>
            <a:pPr algn="ctr"/>
            <a:r>
              <a:rPr lang="fr-FR" sz="2400" dirty="0">
                <a:solidFill>
                  <a:srgbClr val="14387F"/>
                </a:solidFill>
                <a:latin typeface="Aptos" panose="020B0004020202020204" pitchFamily="34" charset="0"/>
              </a:rPr>
              <a:t>36%</a:t>
            </a:r>
          </a:p>
        </p:txBody>
      </p:sp>
      <p:sp>
        <p:nvSpPr>
          <p:cNvPr id="15" name="ZoneTexte 14">
            <a:extLst>
              <a:ext uri="{FF2B5EF4-FFF2-40B4-BE49-F238E27FC236}">
                <a16:creationId xmlns:a16="http://schemas.microsoft.com/office/drawing/2014/main" id="{C0F86329-77A2-6FA3-3066-9A3939AA0FDA}"/>
              </a:ext>
            </a:extLst>
          </p:cNvPr>
          <p:cNvSpPr txBox="1"/>
          <p:nvPr/>
        </p:nvSpPr>
        <p:spPr>
          <a:xfrm>
            <a:off x="2399206" y="2558070"/>
            <a:ext cx="863963" cy="461665"/>
          </a:xfrm>
          <a:prstGeom prst="rect">
            <a:avLst/>
          </a:prstGeom>
          <a:noFill/>
        </p:spPr>
        <p:txBody>
          <a:bodyPr wrap="square" rtlCol="0">
            <a:spAutoFit/>
          </a:bodyPr>
          <a:lstStyle/>
          <a:p>
            <a:pPr algn="ctr"/>
            <a:r>
              <a:rPr lang="fr-FR" sz="2400" dirty="0">
                <a:solidFill>
                  <a:srgbClr val="14387F"/>
                </a:solidFill>
                <a:latin typeface="Aptos" panose="020B0004020202020204" pitchFamily="34" charset="0"/>
              </a:rPr>
              <a:t>32%</a:t>
            </a:r>
          </a:p>
        </p:txBody>
      </p:sp>
      <p:sp>
        <p:nvSpPr>
          <p:cNvPr id="16" name="ZoneTexte 15">
            <a:extLst>
              <a:ext uri="{FF2B5EF4-FFF2-40B4-BE49-F238E27FC236}">
                <a16:creationId xmlns:a16="http://schemas.microsoft.com/office/drawing/2014/main" id="{66F74406-4BEA-457A-3B2A-604349351FE5}"/>
              </a:ext>
            </a:extLst>
          </p:cNvPr>
          <p:cNvSpPr txBox="1"/>
          <p:nvPr/>
        </p:nvSpPr>
        <p:spPr>
          <a:xfrm>
            <a:off x="4122535" y="2539974"/>
            <a:ext cx="1149193" cy="461665"/>
          </a:xfrm>
          <a:prstGeom prst="rect">
            <a:avLst/>
          </a:prstGeom>
          <a:noFill/>
        </p:spPr>
        <p:txBody>
          <a:bodyPr wrap="square" rtlCol="0">
            <a:spAutoFit/>
          </a:bodyPr>
          <a:lstStyle/>
          <a:p>
            <a:pPr algn="ctr"/>
            <a:r>
              <a:rPr lang="fr-FR" sz="2400" dirty="0">
                <a:solidFill>
                  <a:srgbClr val="14387F"/>
                </a:solidFill>
                <a:latin typeface="Aptos" panose="020B0004020202020204" pitchFamily="34" charset="0"/>
              </a:rPr>
              <a:t>26%</a:t>
            </a:r>
          </a:p>
        </p:txBody>
      </p:sp>
      <p:sp>
        <p:nvSpPr>
          <p:cNvPr id="17" name="ZoneTexte 16">
            <a:extLst>
              <a:ext uri="{FF2B5EF4-FFF2-40B4-BE49-F238E27FC236}">
                <a16:creationId xmlns:a16="http://schemas.microsoft.com/office/drawing/2014/main" id="{99C4EC3C-A304-E49E-AE0C-B7A092CCEAF4}"/>
              </a:ext>
            </a:extLst>
          </p:cNvPr>
          <p:cNvSpPr txBox="1"/>
          <p:nvPr/>
        </p:nvSpPr>
        <p:spPr>
          <a:xfrm>
            <a:off x="3511448" y="4235922"/>
            <a:ext cx="2417011" cy="276999"/>
          </a:xfrm>
          <a:prstGeom prst="rect">
            <a:avLst/>
          </a:prstGeom>
          <a:noFill/>
        </p:spPr>
        <p:txBody>
          <a:bodyPr wrap="square">
            <a:spAutoFit/>
          </a:bodyPr>
          <a:lstStyle/>
          <a:p>
            <a:pPr algn="ctr"/>
            <a:r>
              <a:rPr lang="fr-FR" sz="1200" b="1" i="1" dirty="0">
                <a:solidFill>
                  <a:srgbClr val="14387F"/>
                </a:solidFill>
                <a:latin typeface="Aptos" panose="020B0004020202020204" pitchFamily="34" charset="0"/>
              </a:rPr>
              <a:t>dont 1/3 d’infections fongiques</a:t>
            </a:r>
            <a:endParaRPr lang="fr-FR" sz="1200" i="1" dirty="0">
              <a:solidFill>
                <a:srgbClr val="14387F"/>
              </a:solidFill>
              <a:latin typeface="Aptos" panose="020B0004020202020204" pitchFamily="34" charset="0"/>
            </a:endParaRPr>
          </a:p>
        </p:txBody>
      </p:sp>
      <p:sp>
        <p:nvSpPr>
          <p:cNvPr id="18" name="ZoneTexte 17">
            <a:extLst>
              <a:ext uri="{FF2B5EF4-FFF2-40B4-BE49-F238E27FC236}">
                <a16:creationId xmlns:a16="http://schemas.microsoft.com/office/drawing/2014/main" id="{D38255D0-80F5-B6C6-E186-9053FB3FD9D8}"/>
              </a:ext>
            </a:extLst>
          </p:cNvPr>
          <p:cNvSpPr txBox="1"/>
          <p:nvPr/>
        </p:nvSpPr>
        <p:spPr>
          <a:xfrm>
            <a:off x="1100795" y="1664969"/>
            <a:ext cx="3996816" cy="605230"/>
          </a:xfrm>
          <a:prstGeom prst="rect">
            <a:avLst/>
          </a:prstGeom>
          <a:noFill/>
        </p:spPr>
        <p:txBody>
          <a:bodyPr wrap="square" rtlCol="0">
            <a:spAutoFit/>
          </a:bodyPr>
          <a:lstStyle/>
          <a:p>
            <a:pPr algn="ctr"/>
            <a:r>
              <a:rPr lang="fr-FR" sz="2133" b="1" dirty="0">
                <a:solidFill>
                  <a:srgbClr val="14387F"/>
                </a:solidFill>
                <a:latin typeface="Aptos" panose="020B0004020202020204" pitchFamily="34" charset="0"/>
              </a:rPr>
              <a:t>2,35%</a:t>
            </a:r>
            <a:r>
              <a:rPr lang="fr-FR" sz="2133" dirty="0">
                <a:solidFill>
                  <a:srgbClr val="14387F"/>
                </a:solidFill>
                <a:latin typeface="Aptos" panose="020B0004020202020204" pitchFamily="34" charset="0"/>
              </a:rPr>
              <a:t> de résidents infectés</a:t>
            </a:r>
          </a:p>
          <a:p>
            <a:pPr algn="ctr"/>
            <a:endParaRPr lang="fr-FR" sz="1200" dirty="0">
              <a:solidFill>
                <a:srgbClr val="14387F"/>
              </a:solidFill>
              <a:latin typeface="Aptos" panose="020B0004020202020204" pitchFamily="34" charset="0"/>
            </a:endParaRPr>
          </a:p>
        </p:txBody>
      </p:sp>
      <p:pic>
        <p:nvPicPr>
          <p:cNvPr id="19" name="Image 18">
            <a:extLst>
              <a:ext uri="{FF2B5EF4-FFF2-40B4-BE49-F238E27FC236}">
                <a16:creationId xmlns:a16="http://schemas.microsoft.com/office/drawing/2014/main" id="{0E65D293-AA61-C972-CF5F-0E8CBDDD512D}"/>
              </a:ext>
            </a:extLst>
          </p:cNvPr>
          <p:cNvPicPr>
            <a:picLocks noChangeAspect="1"/>
          </p:cNvPicPr>
          <p:nvPr/>
        </p:nvPicPr>
        <p:blipFill>
          <a:blip r:embed="rId5"/>
          <a:stretch>
            <a:fillRect/>
          </a:stretch>
        </p:blipFill>
        <p:spPr>
          <a:xfrm>
            <a:off x="4122535" y="3135736"/>
            <a:ext cx="1011934" cy="1011934"/>
          </a:xfrm>
          <a:prstGeom prst="rect">
            <a:avLst/>
          </a:prstGeom>
        </p:spPr>
      </p:pic>
      <p:sp>
        <p:nvSpPr>
          <p:cNvPr id="21" name="ZoneTexte 20">
            <a:extLst>
              <a:ext uri="{FF2B5EF4-FFF2-40B4-BE49-F238E27FC236}">
                <a16:creationId xmlns:a16="http://schemas.microsoft.com/office/drawing/2014/main" id="{6A747511-95C7-9453-85C7-A65B3FD6D6B1}"/>
              </a:ext>
            </a:extLst>
          </p:cNvPr>
          <p:cNvSpPr txBox="1"/>
          <p:nvPr/>
        </p:nvSpPr>
        <p:spPr>
          <a:xfrm>
            <a:off x="6693178" y="1662177"/>
            <a:ext cx="4959787" cy="625684"/>
          </a:xfrm>
          <a:prstGeom prst="rect">
            <a:avLst/>
          </a:prstGeom>
          <a:noFill/>
        </p:spPr>
        <p:txBody>
          <a:bodyPr wrap="square" rtlCol="0">
            <a:spAutoFit/>
          </a:bodyPr>
          <a:lstStyle/>
          <a:p>
            <a:pPr algn="ctr"/>
            <a:r>
              <a:rPr lang="fr-FR" sz="2133" b="1" dirty="0">
                <a:solidFill>
                  <a:schemeClr val="bg1"/>
                </a:solidFill>
                <a:latin typeface="Aptos" panose="020B0004020202020204" pitchFamily="34" charset="0"/>
              </a:rPr>
              <a:t>2,87%</a:t>
            </a:r>
            <a:r>
              <a:rPr lang="fr-FR" sz="2133" dirty="0">
                <a:solidFill>
                  <a:schemeClr val="bg1"/>
                </a:solidFill>
                <a:latin typeface="Aptos" panose="020B0004020202020204" pitchFamily="34" charset="0"/>
              </a:rPr>
              <a:t> de résidents sous antibiotiques</a:t>
            </a:r>
          </a:p>
          <a:p>
            <a:pPr algn="ctr"/>
            <a:endParaRPr lang="fr-FR" sz="1333" dirty="0"/>
          </a:p>
        </p:txBody>
      </p:sp>
      <p:graphicFrame>
        <p:nvGraphicFramePr>
          <p:cNvPr id="22" name="Graphique 21">
            <a:extLst>
              <a:ext uri="{FF2B5EF4-FFF2-40B4-BE49-F238E27FC236}">
                <a16:creationId xmlns:a16="http://schemas.microsoft.com/office/drawing/2014/main" id="{0AF15E01-15C6-7A14-C213-2E61AB1D8E00}"/>
              </a:ext>
            </a:extLst>
          </p:cNvPr>
          <p:cNvGraphicFramePr/>
          <p:nvPr/>
        </p:nvGraphicFramePr>
        <p:xfrm>
          <a:off x="5787177" y="2713188"/>
          <a:ext cx="3518010" cy="2380361"/>
        </p:xfrm>
        <a:graphic>
          <a:graphicData uri="http://schemas.openxmlformats.org/drawingml/2006/chart">
            <c:chart xmlns:c="http://schemas.openxmlformats.org/drawingml/2006/chart" xmlns:r="http://schemas.openxmlformats.org/officeDocument/2006/relationships" r:id="rId6"/>
          </a:graphicData>
        </a:graphic>
      </p:graphicFrame>
      <p:cxnSp>
        <p:nvCxnSpPr>
          <p:cNvPr id="23" name="Connecteur droit 22">
            <a:extLst>
              <a:ext uri="{FF2B5EF4-FFF2-40B4-BE49-F238E27FC236}">
                <a16:creationId xmlns:a16="http://schemas.microsoft.com/office/drawing/2014/main" id="{30A82274-7CF9-8D6F-7CF9-30785C3F907B}"/>
              </a:ext>
            </a:extLst>
          </p:cNvPr>
          <p:cNvCxnSpPr>
            <a:cxnSpLocks/>
          </p:cNvCxnSpPr>
          <p:nvPr/>
        </p:nvCxnSpPr>
        <p:spPr>
          <a:xfrm flipH="1" flipV="1">
            <a:off x="8087167" y="4133702"/>
            <a:ext cx="734899" cy="418997"/>
          </a:xfrm>
          <a:prstGeom prst="line">
            <a:avLst/>
          </a:prstGeom>
          <a:ln>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4E511991-CCD9-6728-C7B1-DBB2EE4F6B89}"/>
              </a:ext>
            </a:extLst>
          </p:cNvPr>
          <p:cNvCxnSpPr>
            <a:cxnSpLocks/>
          </p:cNvCxnSpPr>
          <p:nvPr/>
        </p:nvCxnSpPr>
        <p:spPr>
          <a:xfrm flipH="1">
            <a:off x="8184068" y="2997622"/>
            <a:ext cx="890393" cy="349605"/>
          </a:xfrm>
          <a:prstGeom prst="line">
            <a:avLst/>
          </a:prstGeom>
          <a:ln>
            <a:solidFill>
              <a:srgbClr val="F69F14"/>
            </a:solidFill>
          </a:ln>
        </p:spPr>
        <p:style>
          <a:lnRef idx="1">
            <a:schemeClr val="accent1"/>
          </a:lnRef>
          <a:fillRef idx="0">
            <a:schemeClr val="accent1"/>
          </a:fillRef>
          <a:effectRef idx="0">
            <a:schemeClr val="accent1"/>
          </a:effectRef>
          <a:fontRef idx="minor">
            <a:schemeClr val="tx1"/>
          </a:fontRef>
        </p:style>
      </p:cxnSp>
      <p:sp>
        <p:nvSpPr>
          <p:cNvPr id="27" name="Rectangle : coins arrondis 26">
            <a:extLst>
              <a:ext uri="{FF2B5EF4-FFF2-40B4-BE49-F238E27FC236}">
                <a16:creationId xmlns:a16="http://schemas.microsoft.com/office/drawing/2014/main" id="{FDC82613-2F24-2D0A-104E-3133EB79A8D2}"/>
              </a:ext>
            </a:extLst>
          </p:cNvPr>
          <p:cNvSpPr/>
          <p:nvPr/>
        </p:nvSpPr>
        <p:spPr>
          <a:xfrm>
            <a:off x="8929074" y="2415273"/>
            <a:ext cx="2293947" cy="1154535"/>
          </a:xfrm>
          <a:prstGeom prst="roundRect">
            <a:avLst/>
          </a:prstGeom>
          <a:solidFill>
            <a:srgbClr val="E8ECF2"/>
          </a:solidFill>
          <a:ln>
            <a:solidFill>
              <a:srgbClr val="F69F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9988" indent="-119988">
              <a:buFont typeface="Arial" panose="020B0604020202020204" pitchFamily="34" charset="0"/>
              <a:buChar char="•"/>
            </a:pPr>
            <a:r>
              <a:rPr lang="fr-FR" sz="1600" dirty="0">
                <a:solidFill>
                  <a:srgbClr val="14387F"/>
                </a:solidFill>
                <a:latin typeface="Aptos" panose="020B0004020202020204" pitchFamily="34" charset="0"/>
              </a:rPr>
              <a:t>Fosfomycine 39%</a:t>
            </a:r>
          </a:p>
          <a:p>
            <a:pPr marL="119988" indent="-119988">
              <a:buFont typeface="Arial" panose="020B0604020202020204" pitchFamily="34" charset="0"/>
              <a:buChar char="•"/>
            </a:pPr>
            <a:r>
              <a:rPr lang="fr-FR" sz="1600" dirty="0">
                <a:solidFill>
                  <a:srgbClr val="14387F"/>
                </a:solidFill>
                <a:latin typeface="Aptos" panose="020B0004020202020204" pitchFamily="34" charset="0"/>
              </a:rPr>
              <a:t>Cotrimoxazole 14%</a:t>
            </a:r>
          </a:p>
          <a:p>
            <a:pPr marL="119988" indent="-119988">
              <a:buFont typeface="Arial" panose="020B0604020202020204" pitchFamily="34" charset="0"/>
              <a:buChar char="•"/>
            </a:pPr>
            <a:r>
              <a:rPr lang="fr-FR" sz="1600" dirty="0">
                <a:solidFill>
                  <a:srgbClr val="14387F"/>
                </a:solidFill>
                <a:latin typeface="Aptos" panose="020B0004020202020204" pitchFamily="34" charset="0"/>
              </a:rPr>
              <a:t>Amoxicilline 10%</a:t>
            </a:r>
          </a:p>
          <a:p>
            <a:pPr marL="119988" indent="-119988">
              <a:buFont typeface="Arial" panose="020B0604020202020204" pitchFamily="34" charset="0"/>
              <a:buChar char="•"/>
            </a:pPr>
            <a:r>
              <a:rPr lang="fr-FR" sz="1600" dirty="0">
                <a:solidFill>
                  <a:srgbClr val="14387F"/>
                </a:solidFill>
                <a:latin typeface="Aptos" panose="020B0004020202020204" pitchFamily="34" charset="0"/>
              </a:rPr>
              <a:t>Azithromycine 9%</a:t>
            </a:r>
            <a:endParaRPr lang="fr-FR" sz="1600" dirty="0">
              <a:solidFill>
                <a:srgbClr val="14387F"/>
              </a:solidFill>
            </a:endParaRPr>
          </a:p>
        </p:txBody>
      </p:sp>
      <p:sp>
        <p:nvSpPr>
          <p:cNvPr id="28" name="Rectangle : coins arrondis 27">
            <a:extLst>
              <a:ext uri="{FF2B5EF4-FFF2-40B4-BE49-F238E27FC236}">
                <a16:creationId xmlns:a16="http://schemas.microsoft.com/office/drawing/2014/main" id="{404B920D-9533-6648-3C3F-AAED6BE64D26}"/>
              </a:ext>
            </a:extLst>
          </p:cNvPr>
          <p:cNvSpPr/>
          <p:nvPr/>
        </p:nvSpPr>
        <p:spPr>
          <a:xfrm>
            <a:off x="8681137" y="4333998"/>
            <a:ext cx="3390004" cy="1154535"/>
          </a:xfrm>
          <a:prstGeom prst="roundRect">
            <a:avLst/>
          </a:prstGeom>
          <a:solidFill>
            <a:srgbClr val="E8ECF2"/>
          </a:solidFill>
          <a:ln>
            <a:solidFill>
              <a:srgbClr val="FF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19988" indent="-119988">
              <a:buFont typeface="Arial" panose="020B0604020202020204" pitchFamily="34" charset="0"/>
              <a:buChar char="•"/>
            </a:pPr>
            <a:r>
              <a:rPr lang="fr-FR" sz="1600" dirty="0">
                <a:solidFill>
                  <a:srgbClr val="14387F"/>
                </a:solidFill>
                <a:latin typeface="Aptos" panose="020B0004020202020204" pitchFamily="34" charset="0"/>
              </a:rPr>
              <a:t>Amoxicilline-</a:t>
            </a:r>
            <a:r>
              <a:rPr lang="fr-FR" sz="1600" dirty="0" err="1">
                <a:solidFill>
                  <a:srgbClr val="14387F"/>
                </a:solidFill>
                <a:latin typeface="Aptos" panose="020B0004020202020204" pitchFamily="34" charset="0"/>
              </a:rPr>
              <a:t>ac</a:t>
            </a:r>
            <a:r>
              <a:rPr lang="fr-FR" sz="1600" dirty="0">
                <a:solidFill>
                  <a:srgbClr val="14387F"/>
                </a:solidFill>
                <a:latin typeface="Aptos" panose="020B0004020202020204" pitchFamily="34" charset="0"/>
              </a:rPr>
              <a:t> clavulanique 23%</a:t>
            </a:r>
          </a:p>
          <a:p>
            <a:pPr marL="119988" indent="-119988">
              <a:buFont typeface="Arial" panose="020B0604020202020204" pitchFamily="34" charset="0"/>
              <a:buChar char="•"/>
            </a:pPr>
            <a:r>
              <a:rPr lang="fr-FR" sz="1600" dirty="0">
                <a:solidFill>
                  <a:srgbClr val="14387F"/>
                </a:solidFill>
                <a:latin typeface="Aptos" panose="020B0004020202020204" pitchFamily="34" charset="0"/>
              </a:rPr>
              <a:t>Amoxicilline 19%</a:t>
            </a:r>
          </a:p>
          <a:p>
            <a:pPr marL="119988" indent="-119988">
              <a:buFont typeface="Arial" panose="020B0604020202020204" pitchFamily="34" charset="0"/>
              <a:buChar char="•"/>
            </a:pPr>
            <a:r>
              <a:rPr lang="fr-FR" sz="1600" dirty="0">
                <a:solidFill>
                  <a:srgbClr val="14387F"/>
                </a:solidFill>
                <a:latin typeface="Aptos" panose="020B0004020202020204" pitchFamily="34" charset="0"/>
              </a:rPr>
              <a:t>Ceftriaxone 15%</a:t>
            </a:r>
          </a:p>
          <a:p>
            <a:pPr marL="119988" indent="-119988">
              <a:buFont typeface="Arial" panose="020B0604020202020204" pitchFamily="34" charset="0"/>
              <a:buChar char="•"/>
            </a:pPr>
            <a:r>
              <a:rPr lang="fr-FR" sz="1600" dirty="0" err="1">
                <a:solidFill>
                  <a:srgbClr val="14387F"/>
                </a:solidFill>
                <a:latin typeface="Aptos" panose="020B0004020202020204" pitchFamily="34" charset="0"/>
              </a:rPr>
              <a:t>Cefixime</a:t>
            </a:r>
            <a:r>
              <a:rPr lang="fr-FR" sz="1600" dirty="0">
                <a:solidFill>
                  <a:srgbClr val="14387F"/>
                </a:solidFill>
                <a:latin typeface="Aptos" panose="020B0004020202020204" pitchFamily="34" charset="0"/>
              </a:rPr>
              <a:t> 6%</a:t>
            </a:r>
          </a:p>
        </p:txBody>
      </p:sp>
      <p:pic>
        <p:nvPicPr>
          <p:cNvPr id="29" name="Image 28">
            <a:extLst>
              <a:ext uri="{FF2B5EF4-FFF2-40B4-BE49-F238E27FC236}">
                <a16:creationId xmlns:a16="http://schemas.microsoft.com/office/drawing/2014/main" id="{37799B3E-FB4D-D804-8EF6-B8E679BE03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549" y="6254878"/>
            <a:ext cx="1463122" cy="369631"/>
          </a:xfrm>
          <a:prstGeom prst="rect">
            <a:avLst/>
          </a:prstGeom>
        </p:spPr>
      </p:pic>
    </p:spTree>
    <p:extLst>
      <p:ext uri="{BB962C8B-B14F-4D97-AF65-F5344CB8AC3E}">
        <p14:creationId xmlns:p14="http://schemas.microsoft.com/office/powerpoint/2010/main" val="181440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Graphic spid="22" grpId="0">
        <p:bldAsOne/>
      </p:bldGraphic>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B5B12-791B-8682-563E-ABD4E75AA65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2E11EA4-380D-C1B8-D137-5345EFC77558}"/>
              </a:ext>
            </a:extLst>
          </p:cNvPr>
          <p:cNvSpPr/>
          <p:nvPr/>
        </p:nvSpPr>
        <p:spPr>
          <a:xfrm>
            <a:off x="6442951" y="0"/>
            <a:ext cx="5760098" cy="6866712"/>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sz="1091"/>
          </a:p>
        </p:txBody>
      </p:sp>
      <p:sp>
        <p:nvSpPr>
          <p:cNvPr id="4" name="object 4">
            <a:extLst>
              <a:ext uri="{FF2B5EF4-FFF2-40B4-BE49-F238E27FC236}">
                <a16:creationId xmlns:a16="http://schemas.microsoft.com/office/drawing/2014/main" id="{8F64D9DC-DC10-A043-1B3A-7A781DC0B510}"/>
              </a:ext>
            </a:extLst>
          </p:cNvPr>
          <p:cNvSpPr/>
          <p:nvPr/>
        </p:nvSpPr>
        <p:spPr>
          <a:xfrm>
            <a:off x="7504533" y="945509"/>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sz="1091"/>
          </a:p>
        </p:txBody>
      </p:sp>
      <p:sp>
        <p:nvSpPr>
          <p:cNvPr id="6" name="ZoneTexte 5">
            <a:extLst>
              <a:ext uri="{FF2B5EF4-FFF2-40B4-BE49-F238E27FC236}">
                <a16:creationId xmlns:a16="http://schemas.microsoft.com/office/drawing/2014/main" id="{E1ED5A64-3374-690B-E3A2-FD35610CC1AF}"/>
              </a:ext>
            </a:extLst>
          </p:cNvPr>
          <p:cNvSpPr txBox="1"/>
          <p:nvPr/>
        </p:nvSpPr>
        <p:spPr>
          <a:xfrm>
            <a:off x="8466847" y="6514816"/>
            <a:ext cx="3604294" cy="317908"/>
          </a:xfrm>
          <a:prstGeom prst="rect">
            <a:avLst/>
          </a:prstGeom>
          <a:noFill/>
        </p:spPr>
        <p:txBody>
          <a:bodyPr wrap="square" rtlCol="0">
            <a:spAutoFit/>
          </a:bodyPr>
          <a:lstStyle/>
          <a:p>
            <a:pPr algn="r"/>
            <a:r>
              <a:rPr lang="fr-FR" sz="733" i="1" dirty="0">
                <a:solidFill>
                  <a:schemeClr val="bg1"/>
                </a:solidFill>
                <a:latin typeface="Aptos" panose="020B0004020202020204" pitchFamily="34" charset="0"/>
              </a:rPr>
              <a:t>Santé publique France, Consommation d’antibiotiques en secteur de ville en France 2013-2023. Novembre 2024</a:t>
            </a:r>
          </a:p>
        </p:txBody>
      </p:sp>
      <p:sp>
        <p:nvSpPr>
          <p:cNvPr id="9" name="Rectangle : coins arrondis 8">
            <a:extLst>
              <a:ext uri="{FF2B5EF4-FFF2-40B4-BE49-F238E27FC236}">
                <a16:creationId xmlns:a16="http://schemas.microsoft.com/office/drawing/2014/main" id="{AC2FDFF3-5EA8-55EA-846E-B4E3346D478F}"/>
              </a:ext>
            </a:extLst>
          </p:cNvPr>
          <p:cNvSpPr/>
          <p:nvPr/>
        </p:nvSpPr>
        <p:spPr>
          <a:xfrm>
            <a:off x="1514547" y="285036"/>
            <a:ext cx="9008772" cy="750157"/>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 name="object 6">
            <a:extLst>
              <a:ext uri="{FF2B5EF4-FFF2-40B4-BE49-F238E27FC236}">
                <a16:creationId xmlns:a16="http://schemas.microsoft.com/office/drawing/2014/main" id="{D7893506-026E-EC83-4296-D333FCD5D652}"/>
              </a:ext>
            </a:extLst>
          </p:cNvPr>
          <p:cNvSpPr txBox="1">
            <a:spLocks/>
          </p:cNvSpPr>
          <p:nvPr/>
        </p:nvSpPr>
        <p:spPr>
          <a:xfrm>
            <a:off x="1514547" y="377341"/>
            <a:ext cx="9008772"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solidFill>
                  <a:srgbClr val="14387F"/>
                </a:solidFill>
              </a:rPr>
              <a:t>Antibiothérapies en EHPAD : évolution</a:t>
            </a:r>
            <a:endParaRPr lang="fr-FR" sz="3200" dirty="0"/>
          </a:p>
        </p:txBody>
      </p:sp>
      <p:pic>
        <p:nvPicPr>
          <p:cNvPr id="29" name="Image 28">
            <a:extLst>
              <a:ext uri="{FF2B5EF4-FFF2-40B4-BE49-F238E27FC236}">
                <a16:creationId xmlns:a16="http://schemas.microsoft.com/office/drawing/2014/main" id="{EE547A32-9D7D-4535-A15D-C679500AF6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549" y="6254878"/>
            <a:ext cx="1463122" cy="369631"/>
          </a:xfrm>
          <a:prstGeom prst="rect">
            <a:avLst/>
          </a:prstGeom>
        </p:spPr>
      </p:pic>
      <p:pic>
        <p:nvPicPr>
          <p:cNvPr id="3" name="Image 2">
            <a:extLst>
              <a:ext uri="{FF2B5EF4-FFF2-40B4-BE49-F238E27FC236}">
                <a16:creationId xmlns:a16="http://schemas.microsoft.com/office/drawing/2014/main" id="{E7D7406E-22D5-7EE0-FCB0-70D555E3A9AD}"/>
              </a:ext>
            </a:extLst>
          </p:cNvPr>
          <p:cNvPicPr>
            <a:picLocks noChangeAspect="1"/>
          </p:cNvPicPr>
          <p:nvPr/>
        </p:nvPicPr>
        <p:blipFill>
          <a:blip r:embed="rId4"/>
          <a:srcRect l="11769" t="34665" r="36000" b="5223"/>
          <a:stretch>
            <a:fillRect/>
          </a:stretch>
        </p:blipFill>
        <p:spPr>
          <a:xfrm>
            <a:off x="378051" y="2294511"/>
            <a:ext cx="5583743" cy="3614819"/>
          </a:xfrm>
          <a:prstGeom prst="rect">
            <a:avLst/>
          </a:prstGeom>
        </p:spPr>
      </p:pic>
      <p:sp>
        <p:nvSpPr>
          <p:cNvPr id="5" name="Rectangle : coins arrondis 4">
            <a:extLst>
              <a:ext uri="{FF2B5EF4-FFF2-40B4-BE49-F238E27FC236}">
                <a16:creationId xmlns:a16="http://schemas.microsoft.com/office/drawing/2014/main" id="{28AB1DFD-AC26-725E-D3B8-D096B7FAB975}"/>
              </a:ext>
            </a:extLst>
          </p:cNvPr>
          <p:cNvSpPr/>
          <p:nvPr/>
        </p:nvSpPr>
        <p:spPr>
          <a:xfrm>
            <a:off x="8466847" y="3150361"/>
            <a:ext cx="1524753" cy="1539682"/>
          </a:xfrm>
          <a:prstGeom prst="roundRect">
            <a:avLst>
              <a:gd name="adj" fmla="val 13592"/>
            </a:avLst>
          </a:prstGeom>
          <a:solidFill>
            <a:srgbClr val="F69F1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latin typeface="Aptos" panose="020B0004020202020204" pitchFamily="34" charset="0"/>
              </a:rPr>
              <a:t>Données régionales à retrouver </a:t>
            </a:r>
            <a:r>
              <a:rPr lang="fr-FR" sz="1600" dirty="0">
                <a:solidFill>
                  <a:schemeClr val="bg1"/>
                </a:solidFill>
                <a:latin typeface="Aptos" panose="020B0004020202020204" pitchFamily="34" charset="0"/>
                <a:hlinkClick r:id="rId5">
                  <a:extLst>
                    <a:ext uri="{A12FA001-AC4F-418D-AE19-62706E023703}">
                      <ahyp:hlinkClr xmlns:ahyp="http://schemas.microsoft.com/office/drawing/2018/hyperlinkcolor" val="tx"/>
                    </a:ext>
                  </a:extLst>
                </a:hlinkClick>
              </a:rPr>
              <a:t>ici</a:t>
            </a:r>
            <a:endParaRPr lang="fr-FR" sz="1600" dirty="0">
              <a:solidFill>
                <a:schemeClr val="bg1"/>
              </a:solidFill>
              <a:latin typeface="Aptos" panose="020B0004020202020204" pitchFamily="34" charset="0"/>
            </a:endParaRPr>
          </a:p>
        </p:txBody>
      </p:sp>
      <p:sp>
        <p:nvSpPr>
          <p:cNvPr id="7" name="ZoneTexte 6">
            <a:extLst>
              <a:ext uri="{FF2B5EF4-FFF2-40B4-BE49-F238E27FC236}">
                <a16:creationId xmlns:a16="http://schemas.microsoft.com/office/drawing/2014/main" id="{1E164177-D2F2-E527-4834-7396F163A6C2}"/>
              </a:ext>
            </a:extLst>
          </p:cNvPr>
          <p:cNvSpPr txBox="1"/>
          <p:nvPr/>
        </p:nvSpPr>
        <p:spPr>
          <a:xfrm>
            <a:off x="7709904" y="2003823"/>
            <a:ext cx="3038639" cy="1159035"/>
          </a:xfrm>
          <a:prstGeom prst="rect">
            <a:avLst/>
          </a:prstGeom>
          <a:noFill/>
        </p:spPr>
        <p:txBody>
          <a:bodyPr wrap="square" rtlCol="0">
            <a:spAutoFit/>
          </a:bodyPr>
          <a:lstStyle/>
          <a:p>
            <a:pPr algn="ctr"/>
            <a:r>
              <a:rPr lang="fr-FR" sz="2133" dirty="0">
                <a:solidFill>
                  <a:schemeClr val="bg1"/>
                </a:solidFill>
                <a:latin typeface="Aptos" panose="020B0004020202020204" pitchFamily="34" charset="0"/>
              </a:rPr>
              <a:t>Il existe de fortes disparités régionales</a:t>
            </a:r>
          </a:p>
          <a:p>
            <a:pPr algn="ctr"/>
            <a:endParaRPr lang="fr-FR" sz="2666" dirty="0"/>
          </a:p>
        </p:txBody>
      </p:sp>
      <p:sp>
        <p:nvSpPr>
          <p:cNvPr id="8" name="ZoneTexte 7">
            <a:extLst>
              <a:ext uri="{FF2B5EF4-FFF2-40B4-BE49-F238E27FC236}">
                <a16:creationId xmlns:a16="http://schemas.microsoft.com/office/drawing/2014/main" id="{1DA1D620-1E70-91FD-25AE-6033F2FFCB9A}"/>
              </a:ext>
            </a:extLst>
          </p:cNvPr>
          <p:cNvSpPr txBox="1"/>
          <p:nvPr/>
        </p:nvSpPr>
        <p:spPr>
          <a:xfrm>
            <a:off x="241373" y="1331771"/>
            <a:ext cx="5988834" cy="1159035"/>
          </a:xfrm>
          <a:prstGeom prst="rect">
            <a:avLst/>
          </a:prstGeom>
          <a:noFill/>
        </p:spPr>
        <p:txBody>
          <a:bodyPr wrap="square" rtlCol="0">
            <a:spAutoFit/>
          </a:bodyPr>
          <a:lstStyle/>
          <a:p>
            <a:pPr marL="304770" indent="-304770" algn="just">
              <a:buFont typeface="Arial" panose="020B0604020202020204" pitchFamily="34" charset="0"/>
              <a:buChar char="•"/>
            </a:pPr>
            <a:r>
              <a:rPr lang="fr-FR" sz="2133" dirty="0">
                <a:solidFill>
                  <a:srgbClr val="14387F"/>
                </a:solidFill>
                <a:latin typeface="Aptos" panose="020B0004020202020204" pitchFamily="34" charset="0"/>
              </a:rPr>
              <a:t>En EHPAD, la consommation d’antibiotiques est globalement à la baisse.</a:t>
            </a:r>
          </a:p>
          <a:p>
            <a:endParaRPr lang="fr-FR" sz="2666" dirty="0"/>
          </a:p>
        </p:txBody>
      </p:sp>
    </p:spTree>
    <p:extLst>
      <p:ext uri="{BB962C8B-B14F-4D97-AF65-F5344CB8AC3E}">
        <p14:creationId xmlns:p14="http://schemas.microsoft.com/office/powerpoint/2010/main" val="3961208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87470-5B22-B5E3-6B2E-16B54E45E96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E21FE25-DB7E-A98B-808F-375FBD7FE84D}"/>
              </a:ext>
            </a:extLst>
          </p:cNvPr>
          <p:cNvSpPr/>
          <p:nvPr/>
        </p:nvSpPr>
        <p:spPr>
          <a:xfrm>
            <a:off x="937" y="0"/>
            <a:ext cx="5760098" cy="6866712"/>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E3D7D"/>
          </a:solidFill>
        </p:spPr>
        <p:txBody>
          <a:bodyPr wrap="square" lIns="0" tIns="0" rIns="0" bIns="0" rtlCol="0"/>
          <a:lstStyle/>
          <a:p>
            <a:endParaRPr sz="1091"/>
          </a:p>
        </p:txBody>
      </p:sp>
      <p:sp>
        <p:nvSpPr>
          <p:cNvPr id="4" name="object 4">
            <a:extLst>
              <a:ext uri="{FF2B5EF4-FFF2-40B4-BE49-F238E27FC236}">
                <a16:creationId xmlns:a16="http://schemas.microsoft.com/office/drawing/2014/main" id="{70229ECE-E556-802A-EC85-C6DC771D6A24}"/>
              </a:ext>
            </a:extLst>
          </p:cNvPr>
          <p:cNvSpPr/>
          <p:nvPr/>
        </p:nvSpPr>
        <p:spPr>
          <a:xfrm>
            <a:off x="1062519" y="945509"/>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solidFill>
        </p:spPr>
        <p:txBody>
          <a:bodyPr wrap="square" lIns="0" tIns="0" rIns="0" bIns="0" rtlCol="0"/>
          <a:lstStyle/>
          <a:p>
            <a:endParaRPr sz="1091"/>
          </a:p>
        </p:txBody>
      </p:sp>
      <p:sp>
        <p:nvSpPr>
          <p:cNvPr id="9" name="Rectangle : coins arrondis 8">
            <a:extLst>
              <a:ext uri="{FF2B5EF4-FFF2-40B4-BE49-F238E27FC236}">
                <a16:creationId xmlns:a16="http://schemas.microsoft.com/office/drawing/2014/main" id="{F086EB53-9342-0F89-FAB4-313648BC58A4}"/>
              </a:ext>
            </a:extLst>
          </p:cNvPr>
          <p:cNvSpPr/>
          <p:nvPr/>
        </p:nvSpPr>
        <p:spPr>
          <a:xfrm>
            <a:off x="1514547" y="285036"/>
            <a:ext cx="9008772" cy="750157"/>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0" name="object 6">
            <a:extLst>
              <a:ext uri="{FF2B5EF4-FFF2-40B4-BE49-F238E27FC236}">
                <a16:creationId xmlns:a16="http://schemas.microsoft.com/office/drawing/2014/main" id="{28899254-3EAB-EBC6-A117-CAE4D61AA0F4}"/>
              </a:ext>
            </a:extLst>
          </p:cNvPr>
          <p:cNvSpPr txBox="1">
            <a:spLocks/>
          </p:cNvSpPr>
          <p:nvPr/>
        </p:nvSpPr>
        <p:spPr>
          <a:xfrm>
            <a:off x="1514547" y="377341"/>
            <a:ext cx="9008772"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solidFill>
                  <a:srgbClr val="14387F"/>
                </a:solidFill>
              </a:rPr>
              <a:t>Antibiothérapies en EHPAD</a:t>
            </a:r>
            <a:endParaRPr lang="fr-FR" sz="3200" dirty="0"/>
          </a:p>
        </p:txBody>
      </p:sp>
      <p:sp>
        <p:nvSpPr>
          <p:cNvPr id="7" name="ZoneTexte 6">
            <a:extLst>
              <a:ext uri="{FF2B5EF4-FFF2-40B4-BE49-F238E27FC236}">
                <a16:creationId xmlns:a16="http://schemas.microsoft.com/office/drawing/2014/main" id="{77D1AA6D-977D-A6B8-ED63-F55C1FBA690A}"/>
              </a:ext>
            </a:extLst>
          </p:cNvPr>
          <p:cNvSpPr txBox="1"/>
          <p:nvPr/>
        </p:nvSpPr>
        <p:spPr>
          <a:xfrm>
            <a:off x="722970" y="2593012"/>
            <a:ext cx="3949996" cy="2143536"/>
          </a:xfrm>
          <a:prstGeom prst="rect">
            <a:avLst/>
          </a:prstGeom>
          <a:noFill/>
        </p:spPr>
        <p:txBody>
          <a:bodyPr wrap="square" rtlCol="0">
            <a:spAutoFit/>
          </a:bodyPr>
          <a:lstStyle/>
          <a:p>
            <a:pPr algn="ctr"/>
            <a:r>
              <a:rPr lang="fr-FR" sz="2666" b="1" dirty="0">
                <a:solidFill>
                  <a:schemeClr val="bg1"/>
                </a:solidFill>
                <a:latin typeface="Aptos" panose="020B0004020202020204" pitchFamily="34" charset="0"/>
              </a:rPr>
              <a:t>&gt; 50 % </a:t>
            </a:r>
            <a:r>
              <a:rPr lang="fr-FR" sz="2666" dirty="0">
                <a:solidFill>
                  <a:schemeClr val="bg1"/>
                </a:solidFill>
                <a:latin typeface="Aptos" panose="020B0004020202020204" pitchFamily="34" charset="0"/>
              </a:rPr>
              <a:t>des antibiothérapies sont inadaptées ou inappropriées </a:t>
            </a:r>
          </a:p>
          <a:p>
            <a:pPr algn="ctr"/>
            <a:endParaRPr lang="fr-FR" sz="2666" dirty="0"/>
          </a:p>
        </p:txBody>
      </p:sp>
      <p:sp>
        <p:nvSpPr>
          <p:cNvPr id="11" name="Rectangle : coins arrondis 10">
            <a:extLst>
              <a:ext uri="{FF2B5EF4-FFF2-40B4-BE49-F238E27FC236}">
                <a16:creationId xmlns:a16="http://schemas.microsoft.com/office/drawing/2014/main" id="{5B1ACF3A-D072-99B0-55C2-EFF29A5B2267}"/>
              </a:ext>
            </a:extLst>
          </p:cNvPr>
          <p:cNvSpPr/>
          <p:nvPr/>
        </p:nvSpPr>
        <p:spPr>
          <a:xfrm>
            <a:off x="7049850" y="1697245"/>
            <a:ext cx="2468982" cy="750157"/>
          </a:xfrm>
          <a:prstGeom prst="roundRect">
            <a:avLst>
              <a:gd name="adj" fmla="val 9167"/>
            </a:avLst>
          </a:prstGeom>
          <a:solidFill>
            <a:srgbClr val="405A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dirty="0">
                <a:latin typeface="Aptos" panose="020B0004020202020204" pitchFamily="34" charset="0"/>
              </a:rPr>
              <a:t>Infections respiratoires virales</a:t>
            </a:r>
          </a:p>
        </p:txBody>
      </p:sp>
      <p:sp>
        <p:nvSpPr>
          <p:cNvPr id="16" name="ZoneTexte 15">
            <a:extLst>
              <a:ext uri="{FF2B5EF4-FFF2-40B4-BE49-F238E27FC236}">
                <a16:creationId xmlns:a16="http://schemas.microsoft.com/office/drawing/2014/main" id="{8D406E8E-98AF-3A6C-DF8E-C438538D0F7A}"/>
              </a:ext>
            </a:extLst>
          </p:cNvPr>
          <p:cNvSpPr txBox="1"/>
          <p:nvPr/>
        </p:nvSpPr>
        <p:spPr>
          <a:xfrm>
            <a:off x="8280063" y="6501399"/>
            <a:ext cx="3825496" cy="317908"/>
          </a:xfrm>
          <a:prstGeom prst="rect">
            <a:avLst/>
          </a:prstGeom>
          <a:noFill/>
        </p:spPr>
        <p:txBody>
          <a:bodyPr wrap="square">
            <a:spAutoFit/>
          </a:bodyPr>
          <a:lstStyle/>
          <a:p>
            <a:pPr algn="r"/>
            <a:r>
              <a:rPr lang="en-US" sz="733" i="1" dirty="0">
                <a:solidFill>
                  <a:schemeClr val="tx1">
                    <a:lumMod val="65000"/>
                    <a:lumOff val="35000"/>
                  </a:schemeClr>
                </a:solidFill>
                <a:latin typeface="Aptos" panose="020B0004020202020204" pitchFamily="34" charset="0"/>
              </a:rPr>
              <a:t>Antibiotic Use and Resistance in Long Term Care Facilities. van </a:t>
            </a:r>
            <a:r>
              <a:rPr lang="en-US" sz="733" i="1" dirty="0" err="1">
                <a:solidFill>
                  <a:schemeClr val="tx1">
                    <a:lumMod val="65000"/>
                    <a:lumOff val="35000"/>
                  </a:schemeClr>
                </a:solidFill>
                <a:latin typeface="Aptos" panose="020B0004020202020204" pitchFamily="34" charset="0"/>
              </a:rPr>
              <a:t>Buul</a:t>
            </a:r>
            <a:r>
              <a:rPr lang="en-US" sz="733" i="1" dirty="0">
                <a:solidFill>
                  <a:schemeClr val="tx1">
                    <a:lumMod val="65000"/>
                    <a:lumOff val="35000"/>
                  </a:schemeClr>
                </a:solidFill>
                <a:latin typeface="Aptos" panose="020B0004020202020204" pitchFamily="34" charset="0"/>
              </a:rPr>
              <a:t>, Laura W. et al. Journal of the American Medical Directors Association, Volume 13, Issue 6, 568.e1 - 568.e13</a:t>
            </a:r>
            <a:endParaRPr lang="fr-FR" sz="733" i="1" dirty="0">
              <a:solidFill>
                <a:srgbClr val="002060"/>
              </a:solidFill>
              <a:latin typeface="Aptos" panose="020B0004020202020204" pitchFamily="34" charset="0"/>
            </a:endParaRPr>
          </a:p>
        </p:txBody>
      </p:sp>
      <p:pic>
        <p:nvPicPr>
          <p:cNvPr id="17" name="Image 16">
            <a:extLst>
              <a:ext uri="{FF2B5EF4-FFF2-40B4-BE49-F238E27FC236}">
                <a16:creationId xmlns:a16="http://schemas.microsoft.com/office/drawing/2014/main" id="{FD5978C7-A503-5B34-89DA-BC99D9CAF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03" y="6228697"/>
            <a:ext cx="1465768" cy="370300"/>
          </a:xfrm>
          <a:prstGeom prst="rect">
            <a:avLst/>
          </a:prstGeom>
        </p:spPr>
      </p:pic>
      <p:cxnSp>
        <p:nvCxnSpPr>
          <p:cNvPr id="20" name="Connecteur droit 19">
            <a:extLst>
              <a:ext uri="{FF2B5EF4-FFF2-40B4-BE49-F238E27FC236}">
                <a16:creationId xmlns:a16="http://schemas.microsoft.com/office/drawing/2014/main" id="{BC1DF844-D104-C0F2-3031-6C9B6A3F2BC4}"/>
              </a:ext>
            </a:extLst>
          </p:cNvPr>
          <p:cNvCxnSpPr/>
          <p:nvPr/>
        </p:nvCxnSpPr>
        <p:spPr>
          <a:xfrm>
            <a:off x="5733506" y="2072323"/>
            <a:ext cx="1394921" cy="0"/>
          </a:xfrm>
          <a:prstGeom prst="line">
            <a:avLst/>
          </a:prstGeom>
          <a:ln w="38100">
            <a:solidFill>
              <a:srgbClr val="405A90"/>
            </a:solidFill>
          </a:ln>
        </p:spPr>
        <p:style>
          <a:lnRef idx="1">
            <a:schemeClr val="accent1"/>
          </a:lnRef>
          <a:fillRef idx="0">
            <a:schemeClr val="accent1"/>
          </a:fillRef>
          <a:effectRef idx="0">
            <a:schemeClr val="accent1"/>
          </a:effectRef>
          <a:fontRef idx="minor">
            <a:schemeClr val="tx1"/>
          </a:fontRef>
        </p:style>
      </p:cxnSp>
      <p:sp>
        <p:nvSpPr>
          <p:cNvPr id="21" name="Rectangle : coins arrondis 20">
            <a:extLst>
              <a:ext uri="{FF2B5EF4-FFF2-40B4-BE49-F238E27FC236}">
                <a16:creationId xmlns:a16="http://schemas.microsoft.com/office/drawing/2014/main" id="{AE0EDE1A-3D4E-8569-3577-2E6177DEF75C}"/>
              </a:ext>
            </a:extLst>
          </p:cNvPr>
          <p:cNvSpPr/>
          <p:nvPr/>
        </p:nvSpPr>
        <p:spPr>
          <a:xfrm>
            <a:off x="7049849" y="2737173"/>
            <a:ext cx="2468982" cy="750157"/>
          </a:xfrm>
          <a:prstGeom prst="roundRect">
            <a:avLst>
              <a:gd name="adj" fmla="val 9167"/>
            </a:avLst>
          </a:prstGeom>
          <a:solidFill>
            <a:srgbClr val="405A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133" dirty="0">
                <a:latin typeface="Aptos" panose="020B0004020202020204" pitchFamily="34" charset="0"/>
              </a:rPr>
              <a:t>Colonisation urinaire</a:t>
            </a:r>
          </a:p>
        </p:txBody>
      </p:sp>
      <p:cxnSp>
        <p:nvCxnSpPr>
          <p:cNvPr id="22" name="Connecteur droit 21">
            <a:extLst>
              <a:ext uri="{FF2B5EF4-FFF2-40B4-BE49-F238E27FC236}">
                <a16:creationId xmlns:a16="http://schemas.microsoft.com/office/drawing/2014/main" id="{6C77BDDF-19DC-2924-704C-CBB47E5FBFAF}"/>
              </a:ext>
            </a:extLst>
          </p:cNvPr>
          <p:cNvCxnSpPr/>
          <p:nvPr/>
        </p:nvCxnSpPr>
        <p:spPr>
          <a:xfrm>
            <a:off x="5733506" y="3112252"/>
            <a:ext cx="1394921" cy="0"/>
          </a:xfrm>
          <a:prstGeom prst="line">
            <a:avLst/>
          </a:prstGeom>
          <a:ln w="38100">
            <a:solidFill>
              <a:srgbClr val="405A90"/>
            </a:solidFill>
          </a:ln>
        </p:spPr>
        <p:style>
          <a:lnRef idx="1">
            <a:schemeClr val="accent1"/>
          </a:lnRef>
          <a:fillRef idx="0">
            <a:schemeClr val="accent1"/>
          </a:fillRef>
          <a:effectRef idx="0">
            <a:schemeClr val="accent1"/>
          </a:effectRef>
          <a:fontRef idx="minor">
            <a:schemeClr val="tx1"/>
          </a:fontRef>
        </p:style>
      </p:cxnSp>
      <p:sp>
        <p:nvSpPr>
          <p:cNvPr id="23" name="Rectangle : coins arrondis 22">
            <a:extLst>
              <a:ext uri="{FF2B5EF4-FFF2-40B4-BE49-F238E27FC236}">
                <a16:creationId xmlns:a16="http://schemas.microsoft.com/office/drawing/2014/main" id="{F7FBE0BE-20A7-3E1B-F311-B744C152C940}"/>
              </a:ext>
            </a:extLst>
          </p:cNvPr>
          <p:cNvSpPr/>
          <p:nvPr/>
        </p:nvSpPr>
        <p:spPr>
          <a:xfrm>
            <a:off x="7049849" y="3821186"/>
            <a:ext cx="2468982" cy="750157"/>
          </a:xfrm>
          <a:prstGeom prst="roundRect">
            <a:avLst>
              <a:gd name="adj" fmla="val 9167"/>
            </a:avLst>
          </a:prstGeom>
          <a:solidFill>
            <a:srgbClr val="405A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133" dirty="0">
                <a:latin typeface="Aptos" panose="020B0004020202020204" pitchFamily="34" charset="0"/>
              </a:rPr>
              <a:t>Antibioprophylaxie au long cours</a:t>
            </a:r>
          </a:p>
        </p:txBody>
      </p:sp>
      <p:cxnSp>
        <p:nvCxnSpPr>
          <p:cNvPr id="24" name="Connecteur droit 23">
            <a:extLst>
              <a:ext uri="{FF2B5EF4-FFF2-40B4-BE49-F238E27FC236}">
                <a16:creationId xmlns:a16="http://schemas.microsoft.com/office/drawing/2014/main" id="{276C5EA7-8638-A7D8-AEB7-06915564635C}"/>
              </a:ext>
            </a:extLst>
          </p:cNvPr>
          <p:cNvCxnSpPr/>
          <p:nvPr/>
        </p:nvCxnSpPr>
        <p:spPr>
          <a:xfrm>
            <a:off x="5733506" y="4196264"/>
            <a:ext cx="1394921" cy="0"/>
          </a:xfrm>
          <a:prstGeom prst="line">
            <a:avLst/>
          </a:prstGeom>
          <a:ln w="38100">
            <a:solidFill>
              <a:srgbClr val="405A90"/>
            </a:solidFill>
          </a:ln>
        </p:spPr>
        <p:style>
          <a:lnRef idx="1">
            <a:schemeClr val="accent1"/>
          </a:lnRef>
          <a:fillRef idx="0">
            <a:schemeClr val="accent1"/>
          </a:fillRef>
          <a:effectRef idx="0">
            <a:schemeClr val="accent1"/>
          </a:effectRef>
          <a:fontRef idx="minor">
            <a:schemeClr val="tx1"/>
          </a:fontRef>
        </p:style>
      </p:cxnSp>
      <p:sp>
        <p:nvSpPr>
          <p:cNvPr id="25" name="Rectangle : coins arrondis 24">
            <a:extLst>
              <a:ext uri="{FF2B5EF4-FFF2-40B4-BE49-F238E27FC236}">
                <a16:creationId xmlns:a16="http://schemas.microsoft.com/office/drawing/2014/main" id="{8B4A5EF6-4BB1-675B-0D13-7AABCDF5CF01}"/>
              </a:ext>
            </a:extLst>
          </p:cNvPr>
          <p:cNvSpPr/>
          <p:nvPr/>
        </p:nvSpPr>
        <p:spPr>
          <a:xfrm>
            <a:off x="7049849" y="4905198"/>
            <a:ext cx="2468982" cy="750157"/>
          </a:xfrm>
          <a:prstGeom prst="roundRect">
            <a:avLst>
              <a:gd name="adj" fmla="val 9167"/>
            </a:avLst>
          </a:prstGeom>
          <a:solidFill>
            <a:srgbClr val="405A9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133" dirty="0">
                <a:latin typeface="Aptos" panose="020B0004020202020204" pitchFamily="34" charset="0"/>
              </a:rPr>
              <a:t>Durée trop longue</a:t>
            </a:r>
          </a:p>
          <a:p>
            <a:pPr algn="ctr"/>
            <a:r>
              <a:rPr lang="fr-FR" sz="2133" dirty="0">
                <a:latin typeface="Aptos" panose="020B0004020202020204" pitchFamily="34" charset="0"/>
              </a:rPr>
              <a:t>Spectre trop large</a:t>
            </a:r>
          </a:p>
        </p:txBody>
      </p:sp>
      <p:cxnSp>
        <p:nvCxnSpPr>
          <p:cNvPr id="27" name="Connecteur droit 26">
            <a:extLst>
              <a:ext uri="{FF2B5EF4-FFF2-40B4-BE49-F238E27FC236}">
                <a16:creationId xmlns:a16="http://schemas.microsoft.com/office/drawing/2014/main" id="{781156D6-2333-E1FD-3648-2D5228BB402A}"/>
              </a:ext>
            </a:extLst>
          </p:cNvPr>
          <p:cNvCxnSpPr/>
          <p:nvPr/>
        </p:nvCxnSpPr>
        <p:spPr>
          <a:xfrm>
            <a:off x="5733506" y="5280277"/>
            <a:ext cx="1394921" cy="0"/>
          </a:xfrm>
          <a:prstGeom prst="line">
            <a:avLst/>
          </a:prstGeom>
          <a:ln w="38100">
            <a:solidFill>
              <a:srgbClr val="405A90"/>
            </a:solidFill>
          </a:ln>
        </p:spPr>
        <p:style>
          <a:lnRef idx="1">
            <a:schemeClr val="accent1"/>
          </a:lnRef>
          <a:fillRef idx="0">
            <a:schemeClr val="accent1"/>
          </a:fillRef>
          <a:effectRef idx="0">
            <a:schemeClr val="accent1"/>
          </a:effectRef>
          <a:fontRef idx="minor">
            <a:schemeClr val="tx1"/>
          </a:fontRef>
        </p:style>
      </p:cxnSp>
      <p:pic>
        <p:nvPicPr>
          <p:cNvPr id="28" name="Image 27">
            <a:extLst>
              <a:ext uri="{FF2B5EF4-FFF2-40B4-BE49-F238E27FC236}">
                <a16:creationId xmlns:a16="http://schemas.microsoft.com/office/drawing/2014/main" id="{8A0ED99B-A06B-7D14-EF35-A751173EAFAB}"/>
              </a:ext>
            </a:extLst>
          </p:cNvPr>
          <p:cNvPicPr>
            <a:picLocks noChangeAspect="1"/>
          </p:cNvPicPr>
          <p:nvPr/>
        </p:nvPicPr>
        <p:blipFill>
          <a:blip r:embed="rId4"/>
          <a:stretch>
            <a:fillRect/>
          </a:stretch>
        </p:blipFill>
        <p:spPr>
          <a:xfrm>
            <a:off x="9959611" y="1688145"/>
            <a:ext cx="771154" cy="771154"/>
          </a:xfrm>
          <a:prstGeom prst="rect">
            <a:avLst/>
          </a:prstGeom>
        </p:spPr>
      </p:pic>
      <p:pic>
        <p:nvPicPr>
          <p:cNvPr id="31" name="Image 30">
            <a:extLst>
              <a:ext uri="{FF2B5EF4-FFF2-40B4-BE49-F238E27FC236}">
                <a16:creationId xmlns:a16="http://schemas.microsoft.com/office/drawing/2014/main" id="{B0214CB6-88BC-65C1-D0C8-42D589F6346A}"/>
              </a:ext>
            </a:extLst>
          </p:cNvPr>
          <p:cNvPicPr>
            <a:picLocks noChangeAspect="1"/>
          </p:cNvPicPr>
          <p:nvPr/>
        </p:nvPicPr>
        <p:blipFill>
          <a:blip r:embed="rId5"/>
          <a:stretch>
            <a:fillRect/>
          </a:stretch>
        </p:blipFill>
        <p:spPr>
          <a:xfrm>
            <a:off x="9959611" y="2727473"/>
            <a:ext cx="771154" cy="771154"/>
          </a:xfrm>
          <a:prstGeom prst="rect">
            <a:avLst/>
          </a:prstGeom>
        </p:spPr>
      </p:pic>
      <p:pic>
        <p:nvPicPr>
          <p:cNvPr id="33" name="Image 32">
            <a:extLst>
              <a:ext uri="{FF2B5EF4-FFF2-40B4-BE49-F238E27FC236}">
                <a16:creationId xmlns:a16="http://schemas.microsoft.com/office/drawing/2014/main" id="{C2B59AA7-6569-A7B4-47E6-D824B49C4559}"/>
              </a:ext>
            </a:extLst>
          </p:cNvPr>
          <p:cNvPicPr>
            <a:picLocks noChangeAspect="1"/>
          </p:cNvPicPr>
          <p:nvPr/>
        </p:nvPicPr>
        <p:blipFill>
          <a:blip r:embed="rId6"/>
          <a:stretch>
            <a:fillRect/>
          </a:stretch>
        </p:blipFill>
        <p:spPr>
          <a:xfrm>
            <a:off x="9959611" y="3810687"/>
            <a:ext cx="771154" cy="771154"/>
          </a:xfrm>
          <a:prstGeom prst="rect">
            <a:avLst/>
          </a:prstGeom>
        </p:spPr>
      </p:pic>
      <p:pic>
        <p:nvPicPr>
          <p:cNvPr id="35" name="Image 34">
            <a:extLst>
              <a:ext uri="{FF2B5EF4-FFF2-40B4-BE49-F238E27FC236}">
                <a16:creationId xmlns:a16="http://schemas.microsoft.com/office/drawing/2014/main" id="{2C844A10-56FF-70C2-97F7-22C783D85AA7}"/>
              </a:ext>
            </a:extLst>
          </p:cNvPr>
          <p:cNvPicPr>
            <a:picLocks noChangeAspect="1"/>
          </p:cNvPicPr>
          <p:nvPr/>
        </p:nvPicPr>
        <p:blipFill>
          <a:blip r:embed="rId7"/>
          <a:stretch>
            <a:fillRect/>
          </a:stretch>
        </p:blipFill>
        <p:spPr>
          <a:xfrm>
            <a:off x="9959611" y="4894700"/>
            <a:ext cx="771154" cy="771154"/>
          </a:xfrm>
          <a:prstGeom prst="rect">
            <a:avLst/>
          </a:prstGeom>
        </p:spPr>
      </p:pic>
    </p:spTree>
    <p:extLst>
      <p:ext uri="{BB962C8B-B14F-4D97-AF65-F5344CB8AC3E}">
        <p14:creationId xmlns:p14="http://schemas.microsoft.com/office/powerpoint/2010/main" val="286005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42" presetClass="entr" presetSubtype="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par>
                                <p:cTn id="25" presetID="42"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par>
                                <p:cTn id="38" presetID="42"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ppt_x</p:attrName>
                                        </p:attrNameLst>
                                      </p:cBhvr>
                                      <p:tavLst>
                                        <p:tav tm="0">
                                          <p:val>
                                            <p:strVal val="#ppt_x"/>
                                          </p:val>
                                        </p:tav>
                                        <p:tav tm="100000">
                                          <p:val>
                                            <p:strVal val="#ppt_x"/>
                                          </p:val>
                                        </p:tav>
                                      </p:tavLst>
                                    </p:anim>
                                    <p:anim calcmode="lin" valueType="num">
                                      <p:cBhvr>
                                        <p:cTn id="42" dur="1000" fill="hold"/>
                                        <p:tgtEl>
                                          <p:spTgt spid="33"/>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42"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1000"/>
                                        <p:tgtEl>
                                          <p:spTgt spid="35"/>
                                        </p:tgtEl>
                                      </p:cBhvr>
                                    </p:animEffect>
                                    <p:anim calcmode="lin" valueType="num">
                                      <p:cBhvr>
                                        <p:cTn id="54" dur="1000" fill="hold"/>
                                        <p:tgtEl>
                                          <p:spTgt spid="35"/>
                                        </p:tgtEl>
                                        <p:attrNameLst>
                                          <p:attrName>ppt_x</p:attrName>
                                        </p:attrNameLst>
                                      </p:cBhvr>
                                      <p:tavLst>
                                        <p:tav tm="0">
                                          <p:val>
                                            <p:strVal val="#ppt_x"/>
                                          </p:val>
                                        </p:tav>
                                        <p:tav tm="100000">
                                          <p:val>
                                            <p:strVal val="#ppt_x"/>
                                          </p:val>
                                        </p:tav>
                                      </p:tavLst>
                                    </p:anim>
                                    <p:anim calcmode="lin" valueType="num">
                                      <p:cBhvr>
                                        <p:cTn id="5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264D1-530F-9136-C6B4-AED06E5DF2A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EEF5D0F-84EA-1CEE-DFEC-AF298B255A8A}"/>
              </a:ext>
            </a:extLst>
          </p:cNvPr>
          <p:cNvSpPr/>
          <p:nvPr/>
        </p:nvSpPr>
        <p:spPr>
          <a:xfrm>
            <a:off x="6042844" y="-36675"/>
            <a:ext cx="6148579"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53A83"/>
          </a:solidFill>
        </p:spPr>
        <p:txBody>
          <a:bodyPr wrap="square" lIns="0" tIns="0" rIns="0" bIns="0" rtlCol="0"/>
          <a:lstStyle/>
          <a:p>
            <a:endParaRPr sz="1091"/>
          </a:p>
        </p:txBody>
      </p:sp>
      <p:sp>
        <p:nvSpPr>
          <p:cNvPr id="4" name="object 4">
            <a:extLst>
              <a:ext uri="{FF2B5EF4-FFF2-40B4-BE49-F238E27FC236}">
                <a16:creationId xmlns:a16="http://schemas.microsoft.com/office/drawing/2014/main" id="{664BD8CD-BB07-B933-13FC-D32A7F113180}"/>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405A90">
              <a:alpha val="47804"/>
            </a:srgbClr>
          </a:solidFill>
        </p:spPr>
        <p:txBody>
          <a:bodyPr wrap="square" lIns="0" tIns="0" rIns="0" bIns="0" rtlCol="0"/>
          <a:lstStyle/>
          <a:p>
            <a:endParaRPr sz="1091"/>
          </a:p>
        </p:txBody>
      </p:sp>
      <p:sp>
        <p:nvSpPr>
          <p:cNvPr id="5" name="Rectangle : coins arrondis 4">
            <a:extLst>
              <a:ext uri="{FF2B5EF4-FFF2-40B4-BE49-F238E27FC236}">
                <a16:creationId xmlns:a16="http://schemas.microsoft.com/office/drawing/2014/main" id="{792D499F-1555-7C07-A961-A9BBF7B91446}"/>
              </a:ext>
            </a:extLst>
          </p:cNvPr>
          <p:cNvSpPr/>
          <p:nvPr/>
        </p:nvSpPr>
        <p:spPr>
          <a:xfrm>
            <a:off x="945675" y="285036"/>
            <a:ext cx="9894313" cy="80864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object 6">
            <a:extLst>
              <a:ext uri="{FF2B5EF4-FFF2-40B4-BE49-F238E27FC236}">
                <a16:creationId xmlns:a16="http://schemas.microsoft.com/office/drawing/2014/main" id="{F4B5DB3A-6BE8-A2B2-D306-BF80018DEC8E}"/>
              </a:ext>
            </a:extLst>
          </p:cNvPr>
          <p:cNvSpPr txBox="1">
            <a:spLocks/>
          </p:cNvSpPr>
          <p:nvPr/>
        </p:nvSpPr>
        <p:spPr>
          <a:xfrm>
            <a:off x="1179319" y="418814"/>
            <a:ext cx="9498134"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t>Antibiorésistance en EHPAD</a:t>
            </a:r>
          </a:p>
        </p:txBody>
      </p:sp>
      <p:sp>
        <p:nvSpPr>
          <p:cNvPr id="8" name="Espace réservé du contenu 2">
            <a:extLst>
              <a:ext uri="{FF2B5EF4-FFF2-40B4-BE49-F238E27FC236}">
                <a16:creationId xmlns:a16="http://schemas.microsoft.com/office/drawing/2014/main" id="{7BDE0BA9-2712-AB60-7A8C-688F8F8EC7C7}"/>
              </a:ext>
            </a:extLst>
          </p:cNvPr>
          <p:cNvSpPr>
            <a:spLocks noGrp="1"/>
          </p:cNvSpPr>
          <p:nvPr>
            <p:ph idx="1"/>
          </p:nvPr>
        </p:nvSpPr>
        <p:spPr>
          <a:xfrm>
            <a:off x="536308" y="1401979"/>
            <a:ext cx="3363843" cy="462874"/>
          </a:xfrm>
        </p:spPr>
        <p:txBody>
          <a:bodyPr>
            <a:noAutofit/>
          </a:bodyPr>
          <a:lstStyle/>
          <a:p>
            <a:pPr marL="0" indent="0">
              <a:buNone/>
            </a:pPr>
            <a:r>
              <a:rPr lang="fr-FR" sz="1866" dirty="0">
                <a:solidFill>
                  <a:srgbClr val="14387F"/>
                </a:solidFill>
                <a:latin typeface="Aptos" panose="020B0004020202020204" pitchFamily="34" charset="0"/>
              </a:rPr>
              <a:t>ECBU positif à </a:t>
            </a:r>
            <a:r>
              <a:rPr lang="fr-FR" sz="1866" i="1" dirty="0">
                <a:solidFill>
                  <a:srgbClr val="14387F"/>
                </a:solidFill>
                <a:latin typeface="Aptos" panose="020B0004020202020204" pitchFamily="34" charset="0"/>
              </a:rPr>
              <a:t>E. coli</a:t>
            </a:r>
            <a:endParaRPr lang="fr-FR" sz="1866" i="1" dirty="0">
              <a:solidFill>
                <a:srgbClr val="14387F"/>
              </a:solidFill>
              <a:latin typeface="Aptos" panose="020B0004020202020204" pitchFamily="34" charset="0"/>
              <a:sym typeface="Wingdings" panose="05000000000000000000" pitchFamily="2" charset="2"/>
            </a:endParaRPr>
          </a:p>
        </p:txBody>
      </p:sp>
      <p:sp>
        <p:nvSpPr>
          <p:cNvPr id="9" name="Rectangle 8">
            <a:extLst>
              <a:ext uri="{FF2B5EF4-FFF2-40B4-BE49-F238E27FC236}">
                <a16:creationId xmlns:a16="http://schemas.microsoft.com/office/drawing/2014/main" id="{63DCEF4A-45E1-949B-2714-64F92FB7A241}"/>
              </a:ext>
            </a:extLst>
          </p:cNvPr>
          <p:cNvSpPr/>
          <p:nvPr/>
        </p:nvSpPr>
        <p:spPr>
          <a:xfrm>
            <a:off x="571451" y="1703987"/>
            <a:ext cx="5549981" cy="297454"/>
          </a:xfrm>
          <a:prstGeom prst="rect">
            <a:avLst/>
          </a:prstGeom>
        </p:spPr>
        <p:txBody>
          <a:bodyPr wrap="none">
            <a:spAutoFit/>
          </a:bodyPr>
          <a:lstStyle/>
          <a:p>
            <a:r>
              <a:rPr lang="fr-FR" sz="1333" i="1" dirty="0">
                <a:solidFill>
                  <a:srgbClr val="14387F"/>
                </a:solidFill>
                <a:latin typeface="Aptos" panose="020B0004020202020204" pitchFamily="34" charset="0"/>
              </a:rPr>
              <a:t>données PRIMO 2024 (EHPAD non adossés à un établissement de soins)</a:t>
            </a:r>
            <a:r>
              <a:rPr lang="fr-FR" sz="1333" i="1" dirty="0">
                <a:solidFill>
                  <a:srgbClr val="14387F"/>
                </a:solidFill>
                <a:highlight>
                  <a:srgbClr val="FFFF00"/>
                </a:highlight>
                <a:latin typeface="Aptos" panose="020B0004020202020204" pitchFamily="34" charset="0"/>
              </a:rPr>
              <a:t> </a:t>
            </a:r>
          </a:p>
        </p:txBody>
      </p:sp>
      <p:graphicFrame>
        <p:nvGraphicFramePr>
          <p:cNvPr id="17" name="Tableau 16">
            <a:extLst>
              <a:ext uri="{FF2B5EF4-FFF2-40B4-BE49-F238E27FC236}">
                <a16:creationId xmlns:a16="http://schemas.microsoft.com/office/drawing/2014/main" id="{271496A1-5109-CC65-1614-1F29998E910C}"/>
              </a:ext>
            </a:extLst>
          </p:cNvPr>
          <p:cNvGraphicFramePr>
            <a:graphicFrameLocks noGrp="1"/>
          </p:cNvGraphicFramePr>
          <p:nvPr/>
        </p:nvGraphicFramePr>
        <p:xfrm>
          <a:off x="531763" y="2107223"/>
          <a:ext cx="5181522" cy="3760231"/>
        </p:xfrm>
        <a:graphic>
          <a:graphicData uri="http://schemas.openxmlformats.org/drawingml/2006/table">
            <a:tbl>
              <a:tblPr firstRow="1" bandRow="1">
                <a:tableStyleId>{5C22544A-7EE6-4342-B048-85BDC9FD1C3A}</a:tableStyleId>
              </a:tblPr>
              <a:tblGrid>
                <a:gridCol w="3066145">
                  <a:extLst>
                    <a:ext uri="{9D8B030D-6E8A-4147-A177-3AD203B41FA5}">
                      <a16:colId xmlns:a16="http://schemas.microsoft.com/office/drawing/2014/main" val="20000"/>
                    </a:ext>
                  </a:extLst>
                </a:gridCol>
                <a:gridCol w="1061381">
                  <a:extLst>
                    <a:ext uri="{9D8B030D-6E8A-4147-A177-3AD203B41FA5}">
                      <a16:colId xmlns:a16="http://schemas.microsoft.com/office/drawing/2014/main" val="20002"/>
                    </a:ext>
                  </a:extLst>
                </a:gridCol>
                <a:gridCol w="1053996">
                  <a:extLst>
                    <a:ext uri="{9D8B030D-6E8A-4147-A177-3AD203B41FA5}">
                      <a16:colId xmlns:a16="http://schemas.microsoft.com/office/drawing/2014/main" val="20004"/>
                    </a:ext>
                  </a:extLst>
                </a:gridCol>
              </a:tblGrid>
              <a:tr h="310975">
                <a:tc rowSpan="2">
                  <a:txBody>
                    <a:bodyPr/>
                    <a:lstStyle/>
                    <a:p>
                      <a:r>
                        <a:rPr lang="fr-FR" sz="1600" dirty="0">
                          <a:latin typeface="Aptos" panose="020B0004020202020204" pitchFamily="34" charset="0"/>
                        </a:rPr>
                        <a:t>Antibiotiques testés</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tc>
                  <a:txBody>
                    <a:bodyPr/>
                    <a:lstStyle/>
                    <a:p>
                      <a:pPr algn="ctr"/>
                      <a:r>
                        <a:rPr lang="fr-FR" sz="1600" dirty="0">
                          <a:latin typeface="Aptos" panose="020B0004020202020204" pitchFamily="34" charset="0"/>
                        </a:rPr>
                        <a:t>ville</a:t>
                      </a:r>
                    </a:p>
                  </a:txBody>
                  <a:tcPr marL="60951" marR="60951" marT="30475" marB="30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tc>
                  <a:txBody>
                    <a:bodyPr/>
                    <a:lstStyle/>
                    <a:p>
                      <a:pPr algn="ctr"/>
                      <a:r>
                        <a:rPr lang="fr-FR" sz="1600" dirty="0">
                          <a:latin typeface="Aptos" panose="020B0004020202020204" pitchFamily="34" charset="0"/>
                        </a:rPr>
                        <a:t>EHPAD</a:t>
                      </a:r>
                    </a:p>
                  </a:txBody>
                  <a:tcPr marL="60951" marR="60951" marT="30475" marB="304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extLst>
                  <a:ext uri="{0D108BD9-81ED-4DB2-BD59-A6C34878D82A}">
                    <a16:rowId xmlns:a16="http://schemas.microsoft.com/office/drawing/2014/main" val="10000"/>
                  </a:ext>
                </a:extLst>
              </a:tr>
              <a:tr h="335228">
                <a:tc vMerge="1">
                  <a:txBody>
                    <a:bodyPr/>
                    <a:lstStyle/>
                    <a:p>
                      <a:endParaRPr lang="fr-FR" sz="1400" dirty="0"/>
                    </a:p>
                  </a:txBody>
                  <a:tcPr/>
                </a:tc>
                <a:tc>
                  <a:txBody>
                    <a:bodyPr/>
                    <a:lstStyle/>
                    <a:p>
                      <a:pPr algn="ctr"/>
                      <a:r>
                        <a:rPr lang="fr-FR" sz="1600" b="1" dirty="0">
                          <a:solidFill>
                            <a:schemeClr val="bg1"/>
                          </a:solidFill>
                          <a:latin typeface="Aptos" panose="020B0004020202020204" pitchFamily="34" charset="0"/>
                        </a:rPr>
                        <a:t>%R</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tc>
                  <a:txBody>
                    <a:bodyPr/>
                    <a:lstStyle/>
                    <a:p>
                      <a:pPr algn="ctr"/>
                      <a:r>
                        <a:rPr lang="fr-FR" sz="1600" b="1" dirty="0">
                          <a:solidFill>
                            <a:schemeClr val="bg1"/>
                          </a:solidFill>
                          <a:latin typeface="Aptos" panose="020B0004020202020204" pitchFamily="34" charset="0"/>
                        </a:rPr>
                        <a:t>%R</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387F"/>
                    </a:solidFill>
                  </a:tcPr>
                </a:tc>
                <a:extLst>
                  <a:ext uri="{0D108BD9-81ED-4DB2-BD59-A6C34878D82A}">
                    <a16:rowId xmlns:a16="http://schemas.microsoft.com/office/drawing/2014/main" val="10001"/>
                  </a:ext>
                </a:extLst>
              </a:tr>
              <a:tr h="304753">
                <a:tc>
                  <a:txBody>
                    <a:bodyPr/>
                    <a:lstStyle/>
                    <a:p>
                      <a:r>
                        <a:rPr lang="fr-FR" sz="1400" dirty="0">
                          <a:latin typeface="Aptos" panose="020B0004020202020204" pitchFamily="34" charset="0"/>
                        </a:rPr>
                        <a:t>Amoxicilline</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46,7%</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54,3%</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4753">
                <a:tc>
                  <a:txBody>
                    <a:bodyPr/>
                    <a:lstStyle/>
                    <a:p>
                      <a:r>
                        <a:rPr lang="fr-FR" sz="1400" dirty="0">
                          <a:latin typeface="Aptos" panose="020B0004020202020204" pitchFamily="34" charset="0"/>
                        </a:rPr>
                        <a:t>Amoxicilline + acide clavulanique</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21,1%</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27,2%</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4919">
                <a:tc>
                  <a:txBody>
                    <a:bodyPr/>
                    <a:lstStyle/>
                    <a:p>
                      <a:r>
                        <a:rPr lang="fr-FR" sz="1400" dirty="0" err="1">
                          <a:latin typeface="Aptos" panose="020B0004020202020204" pitchFamily="34" charset="0"/>
                        </a:rPr>
                        <a:t>Mecillinam</a:t>
                      </a:r>
                      <a:endParaRPr lang="fr-FR" sz="1400" dirty="0">
                        <a:latin typeface="Aptos" panose="020B0004020202020204" pitchFamily="34" charset="0"/>
                      </a:endParaRP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7,4%</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9,6%</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4753">
                <a:tc>
                  <a:txBody>
                    <a:bodyPr/>
                    <a:lstStyle/>
                    <a:p>
                      <a:r>
                        <a:rPr lang="fr-FR" sz="1400" dirty="0" err="1">
                          <a:latin typeface="Aptos" panose="020B0004020202020204" pitchFamily="34" charset="0"/>
                        </a:rPr>
                        <a:t>Cefixime</a:t>
                      </a:r>
                      <a:endParaRPr lang="fr-FR" sz="1400" dirty="0">
                        <a:latin typeface="Aptos" panose="020B0004020202020204" pitchFamily="34" charset="0"/>
                      </a:endParaRP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5,9%</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11,5%</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4753">
                <a:tc>
                  <a:txBody>
                    <a:bodyPr/>
                    <a:lstStyle/>
                    <a:p>
                      <a:r>
                        <a:rPr lang="fr-FR" sz="1400" dirty="0">
                          <a:latin typeface="Aptos" panose="020B0004020202020204" pitchFamily="34" charset="0"/>
                        </a:rPr>
                        <a:t>Céphalosporine de 3</a:t>
                      </a:r>
                      <a:r>
                        <a:rPr lang="fr-FR" sz="1400" baseline="30000" dirty="0">
                          <a:latin typeface="Aptos" panose="020B0004020202020204" pitchFamily="34" charset="0"/>
                        </a:rPr>
                        <a:t>ème</a:t>
                      </a:r>
                      <a:r>
                        <a:rPr lang="fr-FR" sz="1400" dirty="0">
                          <a:latin typeface="Aptos" panose="020B0004020202020204" pitchFamily="34" charset="0"/>
                        </a:rPr>
                        <a:t> génération</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4,1%</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8,6%</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783">
                <a:tc>
                  <a:txBody>
                    <a:bodyPr/>
                    <a:lstStyle/>
                    <a:p>
                      <a:r>
                        <a:rPr lang="fr-FR" sz="1400" dirty="0" err="1">
                          <a:latin typeface="Aptos" panose="020B0004020202020204" pitchFamily="34" charset="0"/>
                        </a:rPr>
                        <a:t>Ertapénème</a:t>
                      </a:r>
                      <a:endParaRPr lang="fr-FR" sz="1400" dirty="0">
                        <a:latin typeface="Aptos" panose="020B0004020202020204" pitchFamily="34" charset="0"/>
                      </a:endParaRP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0,1%</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0,1%</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04753">
                <a:tc>
                  <a:txBody>
                    <a:bodyPr/>
                    <a:lstStyle/>
                    <a:p>
                      <a:r>
                        <a:rPr lang="fr-FR" sz="1400" dirty="0" err="1">
                          <a:latin typeface="Aptos" panose="020B0004020202020204" pitchFamily="34" charset="0"/>
                        </a:rPr>
                        <a:t>Fluoroquinolones</a:t>
                      </a:r>
                      <a:endParaRPr lang="fr-FR" sz="1400" dirty="0">
                        <a:latin typeface="Aptos" panose="020B0004020202020204" pitchFamily="34" charset="0"/>
                      </a:endParaRP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11%</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14,6%</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04753">
                <a:tc>
                  <a:txBody>
                    <a:bodyPr/>
                    <a:lstStyle/>
                    <a:p>
                      <a:r>
                        <a:rPr lang="fr-FR" sz="1400" dirty="0" err="1">
                          <a:latin typeface="Aptos" panose="020B0004020202020204" pitchFamily="34" charset="0"/>
                        </a:rPr>
                        <a:t>Triméthoprime</a:t>
                      </a:r>
                      <a:r>
                        <a:rPr lang="fr-FR" sz="1400" baseline="0" dirty="0">
                          <a:latin typeface="Aptos" panose="020B0004020202020204" pitchFamily="34" charset="0"/>
                        </a:rPr>
                        <a:t> + </a:t>
                      </a:r>
                      <a:r>
                        <a:rPr lang="fr-FR" sz="1400" baseline="0" dirty="0" err="1">
                          <a:latin typeface="Aptos" panose="020B0004020202020204" pitchFamily="34" charset="0"/>
                        </a:rPr>
                        <a:t>Sulfaméthoxazole</a:t>
                      </a:r>
                      <a:endParaRPr lang="fr-FR" sz="1400" dirty="0">
                        <a:latin typeface="Aptos" panose="020B0004020202020204" pitchFamily="34" charset="0"/>
                      </a:endParaRP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22,4%</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23,4%</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04753">
                <a:tc>
                  <a:txBody>
                    <a:bodyPr/>
                    <a:lstStyle/>
                    <a:p>
                      <a:r>
                        <a:rPr lang="fr-FR" sz="1400" dirty="0" err="1">
                          <a:latin typeface="Aptos" panose="020B0004020202020204" pitchFamily="34" charset="0"/>
                        </a:rPr>
                        <a:t>Fosfomycine</a:t>
                      </a:r>
                      <a:endParaRPr lang="fr-FR" sz="1400" dirty="0">
                        <a:latin typeface="Aptos" panose="020B0004020202020204" pitchFamily="34" charset="0"/>
                      </a:endParaRP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2%</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2,8%</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04753">
                <a:tc>
                  <a:txBody>
                    <a:bodyPr/>
                    <a:lstStyle/>
                    <a:p>
                      <a:r>
                        <a:rPr lang="fr-FR" sz="1400" dirty="0" err="1">
                          <a:latin typeface="Aptos" panose="020B0004020202020204" pitchFamily="34" charset="0"/>
                        </a:rPr>
                        <a:t>Nitrofurantoïne</a:t>
                      </a:r>
                      <a:endParaRPr lang="fr-FR" sz="1400" dirty="0">
                        <a:latin typeface="Aptos" panose="020B0004020202020204" pitchFamily="34" charset="0"/>
                      </a:endParaRP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0,5%</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latin typeface="Aptos" panose="020B0004020202020204" pitchFamily="34" charset="0"/>
                        </a:rPr>
                        <a:t>0,9%</a:t>
                      </a:r>
                    </a:p>
                  </a:txBody>
                  <a:tcPr marL="91426" marR="91426"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pic>
        <p:nvPicPr>
          <p:cNvPr id="10" name="Image 9">
            <a:extLst>
              <a:ext uri="{FF2B5EF4-FFF2-40B4-BE49-F238E27FC236}">
                <a16:creationId xmlns:a16="http://schemas.microsoft.com/office/drawing/2014/main" id="{00B8CB15-1457-F7D0-3B1A-A96A63933E1F}"/>
              </a:ext>
            </a:extLst>
          </p:cNvPr>
          <p:cNvPicPr>
            <a:picLocks noChangeAspect="1"/>
          </p:cNvPicPr>
          <p:nvPr/>
        </p:nvPicPr>
        <p:blipFill>
          <a:blip r:embed="rId3"/>
          <a:stretch>
            <a:fillRect/>
          </a:stretch>
        </p:blipFill>
        <p:spPr>
          <a:xfrm>
            <a:off x="182933" y="4641298"/>
            <a:ext cx="289101" cy="285036"/>
          </a:xfrm>
          <a:prstGeom prst="rect">
            <a:avLst/>
          </a:prstGeom>
        </p:spPr>
      </p:pic>
      <p:pic>
        <p:nvPicPr>
          <p:cNvPr id="11" name="Image 10">
            <a:extLst>
              <a:ext uri="{FF2B5EF4-FFF2-40B4-BE49-F238E27FC236}">
                <a16:creationId xmlns:a16="http://schemas.microsoft.com/office/drawing/2014/main" id="{5C7BA6F6-5F0D-257E-F3C1-5F947B990596}"/>
              </a:ext>
            </a:extLst>
          </p:cNvPr>
          <p:cNvPicPr>
            <a:picLocks noChangeAspect="1"/>
          </p:cNvPicPr>
          <p:nvPr/>
        </p:nvPicPr>
        <p:blipFill>
          <a:blip r:embed="rId3"/>
          <a:stretch>
            <a:fillRect/>
          </a:stretch>
        </p:blipFill>
        <p:spPr>
          <a:xfrm>
            <a:off x="182932" y="3987187"/>
            <a:ext cx="289101" cy="285036"/>
          </a:xfrm>
          <a:prstGeom prst="rect">
            <a:avLst/>
          </a:prstGeom>
        </p:spPr>
      </p:pic>
      <p:pic>
        <p:nvPicPr>
          <p:cNvPr id="13" name="Image 12">
            <a:extLst>
              <a:ext uri="{FF2B5EF4-FFF2-40B4-BE49-F238E27FC236}">
                <a16:creationId xmlns:a16="http://schemas.microsoft.com/office/drawing/2014/main" id="{FEA56475-8043-8A89-E7FB-427996D5552D}"/>
              </a:ext>
            </a:extLst>
          </p:cNvPr>
          <p:cNvPicPr>
            <a:picLocks noChangeAspect="1"/>
          </p:cNvPicPr>
          <p:nvPr/>
        </p:nvPicPr>
        <p:blipFill>
          <a:blip r:embed="rId3"/>
          <a:stretch>
            <a:fillRect/>
          </a:stretch>
        </p:blipFill>
        <p:spPr>
          <a:xfrm>
            <a:off x="6831415" y="3160888"/>
            <a:ext cx="1322273" cy="1303678"/>
          </a:xfrm>
          <a:prstGeom prst="rect">
            <a:avLst/>
          </a:prstGeom>
        </p:spPr>
      </p:pic>
      <p:sp>
        <p:nvSpPr>
          <p:cNvPr id="14" name="Rectangle : coins arrondis 13">
            <a:extLst>
              <a:ext uri="{FF2B5EF4-FFF2-40B4-BE49-F238E27FC236}">
                <a16:creationId xmlns:a16="http://schemas.microsoft.com/office/drawing/2014/main" id="{40398C9F-FEAA-E9CE-9A02-4A3E44456D1E}"/>
              </a:ext>
            </a:extLst>
          </p:cNvPr>
          <p:cNvSpPr/>
          <p:nvPr/>
        </p:nvSpPr>
        <p:spPr>
          <a:xfrm>
            <a:off x="8440253" y="3227060"/>
            <a:ext cx="3103792" cy="527429"/>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i="1" dirty="0" err="1">
                <a:solidFill>
                  <a:srgbClr val="153A83"/>
                </a:solidFill>
                <a:latin typeface="Aptos" panose="020B0004020202020204" pitchFamily="34" charset="0"/>
              </a:rPr>
              <a:t>E.coli</a:t>
            </a:r>
            <a:r>
              <a:rPr lang="fr-FR" sz="1600" i="1" dirty="0">
                <a:solidFill>
                  <a:srgbClr val="153A83"/>
                </a:solidFill>
                <a:latin typeface="Aptos" panose="020B0004020202020204" pitchFamily="34" charset="0"/>
              </a:rPr>
              <a:t> </a:t>
            </a:r>
            <a:r>
              <a:rPr lang="fr-FR" sz="1600" dirty="0">
                <a:solidFill>
                  <a:srgbClr val="153A83"/>
                </a:solidFill>
                <a:latin typeface="Aptos" panose="020B0004020202020204" pitchFamily="34" charset="0"/>
              </a:rPr>
              <a:t>résistants aux C3G &lt; 8%</a:t>
            </a:r>
          </a:p>
        </p:txBody>
      </p:sp>
      <p:sp>
        <p:nvSpPr>
          <p:cNvPr id="16" name="ZoneTexte 15">
            <a:extLst>
              <a:ext uri="{FF2B5EF4-FFF2-40B4-BE49-F238E27FC236}">
                <a16:creationId xmlns:a16="http://schemas.microsoft.com/office/drawing/2014/main" id="{F57D0F2C-EAA4-FC5A-62A6-C2F450BE9310}"/>
              </a:ext>
            </a:extLst>
          </p:cNvPr>
          <p:cNvSpPr txBox="1"/>
          <p:nvPr/>
        </p:nvSpPr>
        <p:spPr>
          <a:xfrm>
            <a:off x="6831770" y="2432932"/>
            <a:ext cx="4712276" cy="666593"/>
          </a:xfrm>
          <a:prstGeom prst="rect">
            <a:avLst/>
          </a:prstGeom>
          <a:noFill/>
        </p:spPr>
        <p:txBody>
          <a:bodyPr wrap="square">
            <a:spAutoFit/>
          </a:bodyPr>
          <a:lstStyle/>
          <a:p>
            <a:pPr algn="ctr"/>
            <a:r>
              <a:rPr lang="fr-FR" sz="1866" dirty="0">
                <a:solidFill>
                  <a:schemeClr val="bg1"/>
                </a:solidFill>
                <a:latin typeface="Aptos" panose="020B0004020202020204" pitchFamily="34" charset="0"/>
              </a:rPr>
              <a:t>Objectifs de la stratégie nationale 2022-2027</a:t>
            </a:r>
          </a:p>
        </p:txBody>
      </p:sp>
      <p:sp>
        <p:nvSpPr>
          <p:cNvPr id="19" name="Rectangle : coins arrondis 18">
            <a:extLst>
              <a:ext uri="{FF2B5EF4-FFF2-40B4-BE49-F238E27FC236}">
                <a16:creationId xmlns:a16="http://schemas.microsoft.com/office/drawing/2014/main" id="{3DF970EB-9D6F-2553-7810-F38AB9D13604}"/>
              </a:ext>
            </a:extLst>
          </p:cNvPr>
          <p:cNvSpPr/>
          <p:nvPr/>
        </p:nvSpPr>
        <p:spPr>
          <a:xfrm>
            <a:off x="8440253" y="3856935"/>
            <a:ext cx="3103792" cy="527429"/>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i="1" dirty="0" err="1">
                <a:solidFill>
                  <a:srgbClr val="153A83"/>
                </a:solidFill>
                <a:latin typeface="Aptos" panose="020B0004020202020204" pitchFamily="34" charset="0"/>
              </a:rPr>
              <a:t>E.coli</a:t>
            </a:r>
            <a:r>
              <a:rPr lang="fr-FR" sz="1600" i="1" dirty="0">
                <a:solidFill>
                  <a:srgbClr val="153A83"/>
                </a:solidFill>
                <a:latin typeface="Aptos" panose="020B0004020202020204" pitchFamily="34" charset="0"/>
              </a:rPr>
              <a:t> </a:t>
            </a:r>
            <a:r>
              <a:rPr lang="fr-FR" sz="1600" dirty="0">
                <a:solidFill>
                  <a:srgbClr val="153A83"/>
                </a:solidFill>
                <a:latin typeface="Aptos" panose="020B0004020202020204" pitchFamily="34" charset="0"/>
              </a:rPr>
              <a:t>résistants aux FQ &lt; 18%</a:t>
            </a:r>
          </a:p>
        </p:txBody>
      </p:sp>
      <p:sp>
        <p:nvSpPr>
          <p:cNvPr id="20" name="Rectangle : coins arrondis 19">
            <a:extLst>
              <a:ext uri="{FF2B5EF4-FFF2-40B4-BE49-F238E27FC236}">
                <a16:creationId xmlns:a16="http://schemas.microsoft.com/office/drawing/2014/main" id="{8664D65B-8B2D-B893-E78F-A3CF302E76DD}"/>
              </a:ext>
            </a:extLst>
          </p:cNvPr>
          <p:cNvSpPr/>
          <p:nvPr/>
        </p:nvSpPr>
        <p:spPr>
          <a:xfrm>
            <a:off x="6928267" y="5217230"/>
            <a:ext cx="4377732" cy="732758"/>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latin typeface="Aptos" panose="020B0004020202020204" pitchFamily="34" charset="0"/>
              </a:rPr>
              <a:t>Données régionales à retrouver </a:t>
            </a:r>
            <a:r>
              <a:rPr lang="fr-FR" sz="16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1600" dirty="0">
              <a:solidFill>
                <a:schemeClr val="bg1"/>
              </a:solidFill>
              <a:latin typeface="Aptos" panose="020B0004020202020204" pitchFamily="34" charset="0"/>
            </a:endParaRPr>
          </a:p>
        </p:txBody>
      </p:sp>
      <p:pic>
        <p:nvPicPr>
          <p:cNvPr id="12" name="Image 11">
            <a:extLst>
              <a:ext uri="{FF2B5EF4-FFF2-40B4-BE49-F238E27FC236}">
                <a16:creationId xmlns:a16="http://schemas.microsoft.com/office/drawing/2014/main" id="{1468CB53-CD9F-5575-43E8-F5E3EE9EB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0114" y="6335551"/>
            <a:ext cx="1465768" cy="370300"/>
          </a:xfrm>
          <a:prstGeom prst="rect">
            <a:avLst/>
          </a:prstGeom>
        </p:spPr>
      </p:pic>
    </p:spTree>
    <p:extLst>
      <p:ext uri="{BB962C8B-B14F-4D97-AF65-F5344CB8AC3E}">
        <p14:creationId xmlns:p14="http://schemas.microsoft.com/office/powerpoint/2010/main" val="297848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B587C-CDCC-ECAE-864C-5B897B6E313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893B585-3E07-A7BD-90AD-7FB8A522265D}"/>
              </a:ext>
            </a:extLst>
          </p:cNvPr>
          <p:cNvSpPr/>
          <p:nvPr/>
        </p:nvSpPr>
        <p:spPr>
          <a:xfrm>
            <a:off x="6042844" y="-36675"/>
            <a:ext cx="6148579" cy="6894675"/>
          </a:xfrm>
          <a:custGeom>
            <a:avLst/>
            <a:gdLst/>
            <a:ahLst/>
            <a:cxnLst/>
            <a:rect l="l" t="t" r="r" b="b"/>
            <a:pathLst>
              <a:path w="10140315" h="11308715">
                <a:moveTo>
                  <a:pt x="10139716" y="0"/>
                </a:moveTo>
                <a:lnTo>
                  <a:pt x="0" y="0"/>
                </a:lnTo>
                <a:lnTo>
                  <a:pt x="0" y="11308556"/>
                </a:lnTo>
                <a:lnTo>
                  <a:pt x="10139716" y="11308556"/>
                </a:lnTo>
                <a:lnTo>
                  <a:pt x="10139716" y="0"/>
                </a:lnTo>
                <a:close/>
              </a:path>
            </a:pathLst>
          </a:custGeom>
          <a:solidFill>
            <a:srgbClr val="153A83"/>
          </a:solidFill>
        </p:spPr>
        <p:txBody>
          <a:bodyPr wrap="square" lIns="0" tIns="0" rIns="0" bIns="0" rtlCol="0"/>
          <a:lstStyle/>
          <a:p>
            <a:endParaRPr sz="1091"/>
          </a:p>
        </p:txBody>
      </p:sp>
      <p:sp>
        <p:nvSpPr>
          <p:cNvPr id="4" name="object 4">
            <a:extLst>
              <a:ext uri="{FF2B5EF4-FFF2-40B4-BE49-F238E27FC236}">
                <a16:creationId xmlns:a16="http://schemas.microsoft.com/office/drawing/2014/main" id="{318BF833-DA7A-FD50-CC77-3D539FF8940F}"/>
              </a:ext>
            </a:extLst>
          </p:cNvPr>
          <p:cNvSpPr/>
          <p:nvPr/>
        </p:nvSpPr>
        <p:spPr>
          <a:xfrm>
            <a:off x="7492906" y="936123"/>
            <a:ext cx="4698163" cy="5921410"/>
          </a:xfrm>
          <a:custGeom>
            <a:avLst/>
            <a:gdLst/>
            <a:ahLst/>
            <a:cxnLst/>
            <a:rect l="l" t="t" r="r" b="b"/>
            <a:pathLst>
              <a:path w="7748269" h="9765665">
                <a:moveTo>
                  <a:pt x="7748254" y="0"/>
                </a:moveTo>
                <a:lnTo>
                  <a:pt x="2655727" y="909896"/>
                </a:lnTo>
                <a:lnTo>
                  <a:pt x="2655727" y="5192660"/>
                </a:lnTo>
                <a:lnTo>
                  <a:pt x="578019" y="5818061"/>
                </a:lnTo>
                <a:lnTo>
                  <a:pt x="529465" y="5830885"/>
                </a:lnTo>
                <a:lnTo>
                  <a:pt x="482031" y="5845619"/>
                </a:lnTo>
                <a:lnTo>
                  <a:pt x="435875" y="5862236"/>
                </a:lnTo>
                <a:lnTo>
                  <a:pt x="391154" y="5880711"/>
                </a:lnTo>
                <a:lnTo>
                  <a:pt x="348027" y="5901016"/>
                </a:lnTo>
                <a:lnTo>
                  <a:pt x="306653" y="5923127"/>
                </a:lnTo>
                <a:lnTo>
                  <a:pt x="267188" y="5947017"/>
                </a:lnTo>
                <a:lnTo>
                  <a:pt x="229793" y="5972659"/>
                </a:lnTo>
                <a:lnTo>
                  <a:pt x="194624" y="6000027"/>
                </a:lnTo>
                <a:lnTo>
                  <a:pt x="161841" y="6029095"/>
                </a:lnTo>
                <a:lnTo>
                  <a:pt x="131601" y="6059838"/>
                </a:lnTo>
                <a:lnTo>
                  <a:pt x="104062" y="6092228"/>
                </a:lnTo>
                <a:lnTo>
                  <a:pt x="79384" y="6126239"/>
                </a:lnTo>
                <a:lnTo>
                  <a:pt x="57723" y="6161846"/>
                </a:lnTo>
                <a:lnTo>
                  <a:pt x="39239" y="6199022"/>
                </a:lnTo>
                <a:lnTo>
                  <a:pt x="24089" y="6237741"/>
                </a:lnTo>
                <a:lnTo>
                  <a:pt x="12432" y="6277976"/>
                </a:lnTo>
                <a:lnTo>
                  <a:pt x="4426" y="6319702"/>
                </a:lnTo>
                <a:lnTo>
                  <a:pt x="229" y="6362892"/>
                </a:lnTo>
                <a:lnTo>
                  <a:pt x="0" y="6407520"/>
                </a:lnTo>
                <a:lnTo>
                  <a:pt x="3896" y="6453559"/>
                </a:lnTo>
                <a:lnTo>
                  <a:pt x="12076" y="6500985"/>
                </a:lnTo>
                <a:lnTo>
                  <a:pt x="21792" y="6545357"/>
                </a:lnTo>
                <a:lnTo>
                  <a:pt x="31809" y="6589751"/>
                </a:lnTo>
                <a:lnTo>
                  <a:pt x="42124" y="6634163"/>
                </a:lnTo>
                <a:lnTo>
                  <a:pt x="52736" y="6678592"/>
                </a:lnTo>
                <a:lnTo>
                  <a:pt x="63645" y="6723035"/>
                </a:lnTo>
                <a:lnTo>
                  <a:pt x="74849" y="6767490"/>
                </a:lnTo>
                <a:lnTo>
                  <a:pt x="86348" y="6811954"/>
                </a:lnTo>
                <a:lnTo>
                  <a:pt x="98139" y="6856424"/>
                </a:lnTo>
                <a:lnTo>
                  <a:pt x="110222" y="6900899"/>
                </a:lnTo>
                <a:lnTo>
                  <a:pt x="122596" y="6945375"/>
                </a:lnTo>
                <a:lnTo>
                  <a:pt x="135260" y="6989851"/>
                </a:lnTo>
                <a:lnTo>
                  <a:pt x="148212" y="7034323"/>
                </a:lnTo>
                <a:lnTo>
                  <a:pt x="161451" y="7078790"/>
                </a:lnTo>
                <a:lnTo>
                  <a:pt x="174977" y="7123248"/>
                </a:lnTo>
                <a:lnTo>
                  <a:pt x="188787" y="7167696"/>
                </a:lnTo>
                <a:lnTo>
                  <a:pt x="202882" y="7212131"/>
                </a:lnTo>
                <a:lnTo>
                  <a:pt x="217259" y="7256551"/>
                </a:lnTo>
                <a:lnTo>
                  <a:pt x="231918" y="7300953"/>
                </a:lnTo>
                <a:lnTo>
                  <a:pt x="246858" y="7345334"/>
                </a:lnTo>
                <a:lnTo>
                  <a:pt x="262077" y="7389692"/>
                </a:lnTo>
                <a:lnTo>
                  <a:pt x="277574" y="7434025"/>
                </a:lnTo>
                <a:lnTo>
                  <a:pt x="293349" y="7478331"/>
                </a:lnTo>
                <a:lnTo>
                  <a:pt x="309399" y="7522606"/>
                </a:lnTo>
                <a:lnTo>
                  <a:pt x="325725" y="7566848"/>
                </a:lnTo>
                <a:lnTo>
                  <a:pt x="342324" y="7611056"/>
                </a:lnTo>
                <a:lnTo>
                  <a:pt x="359196" y="7655225"/>
                </a:lnTo>
                <a:lnTo>
                  <a:pt x="376339" y="7699355"/>
                </a:lnTo>
                <a:lnTo>
                  <a:pt x="393753" y="7743442"/>
                </a:lnTo>
                <a:lnTo>
                  <a:pt x="411436" y="7787485"/>
                </a:lnTo>
                <a:lnTo>
                  <a:pt x="429387" y="7831480"/>
                </a:lnTo>
                <a:lnTo>
                  <a:pt x="447605" y="7875425"/>
                </a:lnTo>
                <a:lnTo>
                  <a:pt x="466088" y="7919318"/>
                </a:lnTo>
                <a:lnTo>
                  <a:pt x="484837" y="7963155"/>
                </a:lnTo>
                <a:lnTo>
                  <a:pt x="503849" y="8006936"/>
                </a:lnTo>
                <a:lnTo>
                  <a:pt x="523123" y="8050657"/>
                </a:lnTo>
                <a:lnTo>
                  <a:pt x="542659" y="8094316"/>
                </a:lnTo>
                <a:lnTo>
                  <a:pt x="562455" y="8137910"/>
                </a:lnTo>
                <a:lnTo>
                  <a:pt x="582510" y="8181438"/>
                </a:lnTo>
                <a:lnTo>
                  <a:pt x="602823" y="8224896"/>
                </a:lnTo>
                <a:lnTo>
                  <a:pt x="623393" y="8268281"/>
                </a:lnTo>
                <a:lnTo>
                  <a:pt x="644218" y="8311593"/>
                </a:lnTo>
                <a:lnTo>
                  <a:pt x="665298" y="8354827"/>
                </a:lnTo>
                <a:lnTo>
                  <a:pt x="686631" y="8397982"/>
                </a:lnTo>
                <a:lnTo>
                  <a:pt x="708217" y="8441056"/>
                </a:lnTo>
                <a:lnTo>
                  <a:pt x="730054" y="8484045"/>
                </a:lnTo>
                <a:lnTo>
                  <a:pt x="752140" y="8526947"/>
                </a:lnTo>
                <a:lnTo>
                  <a:pt x="774476" y="8569760"/>
                </a:lnTo>
                <a:lnTo>
                  <a:pt x="797059" y="8612482"/>
                </a:lnTo>
                <a:lnTo>
                  <a:pt x="819889" y="8655110"/>
                </a:lnTo>
                <a:lnTo>
                  <a:pt x="842964" y="8697641"/>
                </a:lnTo>
                <a:lnTo>
                  <a:pt x="866284" y="8740073"/>
                </a:lnTo>
                <a:lnTo>
                  <a:pt x="889846" y="8782403"/>
                </a:lnTo>
                <a:lnTo>
                  <a:pt x="913651" y="8824630"/>
                </a:lnTo>
                <a:lnTo>
                  <a:pt x="937697" y="8866750"/>
                </a:lnTo>
                <a:lnTo>
                  <a:pt x="961983" y="8908762"/>
                </a:lnTo>
                <a:lnTo>
                  <a:pt x="986507" y="8950662"/>
                </a:lnTo>
                <a:lnTo>
                  <a:pt x="1011269" y="8992448"/>
                </a:lnTo>
                <a:lnTo>
                  <a:pt x="1036267" y="9034119"/>
                </a:lnTo>
                <a:lnTo>
                  <a:pt x="1061500" y="9075671"/>
                </a:lnTo>
                <a:lnTo>
                  <a:pt x="1086968" y="9117101"/>
                </a:lnTo>
                <a:lnTo>
                  <a:pt x="1112669" y="9158408"/>
                </a:lnTo>
                <a:lnTo>
                  <a:pt x="1138601" y="9199589"/>
                </a:lnTo>
                <a:lnTo>
                  <a:pt x="1164764" y="9240642"/>
                </a:lnTo>
                <a:lnTo>
                  <a:pt x="1191157" y="9281564"/>
                </a:lnTo>
                <a:lnTo>
                  <a:pt x="1217779" y="9322352"/>
                </a:lnTo>
                <a:lnTo>
                  <a:pt x="1244627" y="9363004"/>
                </a:lnTo>
                <a:lnTo>
                  <a:pt x="1271702" y="9403519"/>
                </a:lnTo>
                <a:lnTo>
                  <a:pt x="1299002" y="9443892"/>
                </a:lnTo>
                <a:lnTo>
                  <a:pt x="1326526" y="9484122"/>
                </a:lnTo>
                <a:lnTo>
                  <a:pt x="1354273" y="9524207"/>
                </a:lnTo>
                <a:lnTo>
                  <a:pt x="1382241" y="9564143"/>
                </a:lnTo>
                <a:lnTo>
                  <a:pt x="1410430" y="9603929"/>
                </a:lnTo>
                <a:lnTo>
                  <a:pt x="1438839" y="9643562"/>
                </a:lnTo>
                <a:lnTo>
                  <a:pt x="1467466" y="9683039"/>
                </a:lnTo>
                <a:lnTo>
                  <a:pt x="1496310" y="9722359"/>
                </a:lnTo>
                <a:lnTo>
                  <a:pt x="1525369" y="9761518"/>
                </a:lnTo>
                <a:lnTo>
                  <a:pt x="1528107" y="9765164"/>
                </a:lnTo>
                <a:lnTo>
                  <a:pt x="7748254" y="9765164"/>
                </a:lnTo>
                <a:lnTo>
                  <a:pt x="7748254" y="0"/>
                </a:lnTo>
                <a:close/>
              </a:path>
            </a:pathLst>
          </a:custGeom>
          <a:solidFill>
            <a:srgbClr val="2A4989"/>
          </a:solidFill>
        </p:spPr>
        <p:txBody>
          <a:bodyPr wrap="square" lIns="0" tIns="0" rIns="0" bIns="0" rtlCol="0"/>
          <a:lstStyle/>
          <a:p>
            <a:endParaRPr sz="1091"/>
          </a:p>
        </p:txBody>
      </p:sp>
      <p:sp>
        <p:nvSpPr>
          <p:cNvPr id="5" name="Rectangle : coins arrondis 4">
            <a:extLst>
              <a:ext uri="{FF2B5EF4-FFF2-40B4-BE49-F238E27FC236}">
                <a16:creationId xmlns:a16="http://schemas.microsoft.com/office/drawing/2014/main" id="{626B9065-2DD5-C853-D6AB-AC7C71CAF608}"/>
              </a:ext>
            </a:extLst>
          </p:cNvPr>
          <p:cNvSpPr/>
          <p:nvPr/>
        </p:nvSpPr>
        <p:spPr>
          <a:xfrm>
            <a:off x="945675" y="285036"/>
            <a:ext cx="9894313" cy="808646"/>
          </a:xfrm>
          <a:prstGeom prst="roundRect">
            <a:avLst/>
          </a:prstGeom>
          <a:solidFill>
            <a:srgbClr val="E8ECF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7" name="object 6">
            <a:extLst>
              <a:ext uri="{FF2B5EF4-FFF2-40B4-BE49-F238E27FC236}">
                <a16:creationId xmlns:a16="http://schemas.microsoft.com/office/drawing/2014/main" id="{3D0855F2-983C-5E20-34A1-ADCE7952BB30}"/>
              </a:ext>
            </a:extLst>
          </p:cNvPr>
          <p:cNvSpPr txBox="1">
            <a:spLocks/>
          </p:cNvSpPr>
          <p:nvPr/>
        </p:nvSpPr>
        <p:spPr>
          <a:xfrm>
            <a:off x="1179319" y="418814"/>
            <a:ext cx="9498134" cy="561584"/>
          </a:xfrm>
          <a:prstGeom prst="rect">
            <a:avLst/>
          </a:prstGeom>
          <a:noFill/>
        </p:spPr>
        <p:txBody>
          <a:bodyPr vert="horz" wrap="square" lIns="0" tIns="98953" rIns="0" bIns="0" rtlCol="0" anchor="ctr">
            <a:spAutoFit/>
          </a:bodyPr>
          <a:lstStyle>
            <a:lvl1pPr>
              <a:defRPr sz="5900" b="0" i="0">
                <a:solidFill>
                  <a:srgbClr val="224180"/>
                </a:solidFill>
                <a:latin typeface="Aptos" panose="020B0004020202020204" pitchFamily="34" charset="0"/>
                <a:ea typeface="+mj-ea"/>
                <a:cs typeface="Calibri" panose="020F0502020204030204" pitchFamily="34" charset="0"/>
              </a:defRPr>
            </a:lvl1pPr>
          </a:lstStyle>
          <a:p>
            <a:pPr marL="7701" marR="3080" algn="ctr">
              <a:lnSpc>
                <a:spcPts val="3602"/>
              </a:lnSpc>
              <a:spcBef>
                <a:spcPts val="779"/>
              </a:spcBef>
            </a:pPr>
            <a:r>
              <a:rPr lang="fr-FR" sz="3200" dirty="0"/>
              <a:t>Antibiorésistance en EHPAD : évolution</a:t>
            </a:r>
          </a:p>
        </p:txBody>
      </p:sp>
      <p:pic>
        <p:nvPicPr>
          <p:cNvPr id="13" name="Image 12">
            <a:extLst>
              <a:ext uri="{FF2B5EF4-FFF2-40B4-BE49-F238E27FC236}">
                <a16:creationId xmlns:a16="http://schemas.microsoft.com/office/drawing/2014/main" id="{F554729D-BA3C-A623-3EA5-7504E9EC6832}"/>
              </a:ext>
            </a:extLst>
          </p:cNvPr>
          <p:cNvPicPr>
            <a:picLocks noChangeAspect="1"/>
          </p:cNvPicPr>
          <p:nvPr/>
        </p:nvPicPr>
        <p:blipFill>
          <a:blip r:embed="rId3"/>
          <a:stretch>
            <a:fillRect/>
          </a:stretch>
        </p:blipFill>
        <p:spPr>
          <a:xfrm>
            <a:off x="6831415" y="3160888"/>
            <a:ext cx="1322273" cy="1303678"/>
          </a:xfrm>
          <a:prstGeom prst="rect">
            <a:avLst/>
          </a:prstGeom>
        </p:spPr>
      </p:pic>
      <p:sp>
        <p:nvSpPr>
          <p:cNvPr id="14" name="Rectangle : coins arrondis 13">
            <a:extLst>
              <a:ext uri="{FF2B5EF4-FFF2-40B4-BE49-F238E27FC236}">
                <a16:creationId xmlns:a16="http://schemas.microsoft.com/office/drawing/2014/main" id="{28E33FC9-F652-7020-6AA7-4BFCAC45E8E2}"/>
              </a:ext>
            </a:extLst>
          </p:cNvPr>
          <p:cNvSpPr/>
          <p:nvPr/>
        </p:nvSpPr>
        <p:spPr>
          <a:xfrm>
            <a:off x="8440253" y="3227060"/>
            <a:ext cx="3103792" cy="527429"/>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i="1" dirty="0" err="1">
                <a:solidFill>
                  <a:srgbClr val="153A83"/>
                </a:solidFill>
                <a:latin typeface="Aptos" panose="020B0004020202020204" pitchFamily="34" charset="0"/>
              </a:rPr>
              <a:t>E.coli</a:t>
            </a:r>
            <a:r>
              <a:rPr lang="fr-FR" sz="1600" i="1" dirty="0">
                <a:solidFill>
                  <a:srgbClr val="153A83"/>
                </a:solidFill>
                <a:latin typeface="Aptos" panose="020B0004020202020204" pitchFamily="34" charset="0"/>
              </a:rPr>
              <a:t> </a:t>
            </a:r>
            <a:r>
              <a:rPr lang="fr-FR" sz="1600" dirty="0">
                <a:solidFill>
                  <a:srgbClr val="153A83"/>
                </a:solidFill>
                <a:latin typeface="Aptos" panose="020B0004020202020204" pitchFamily="34" charset="0"/>
              </a:rPr>
              <a:t>résistants aux C3G &lt; 8%</a:t>
            </a:r>
          </a:p>
        </p:txBody>
      </p:sp>
      <p:sp>
        <p:nvSpPr>
          <p:cNvPr id="16" name="ZoneTexte 15">
            <a:extLst>
              <a:ext uri="{FF2B5EF4-FFF2-40B4-BE49-F238E27FC236}">
                <a16:creationId xmlns:a16="http://schemas.microsoft.com/office/drawing/2014/main" id="{DABFACD3-54B4-6960-CF34-01EF7DADEB21}"/>
              </a:ext>
            </a:extLst>
          </p:cNvPr>
          <p:cNvSpPr txBox="1"/>
          <p:nvPr/>
        </p:nvSpPr>
        <p:spPr>
          <a:xfrm>
            <a:off x="6831770" y="2432932"/>
            <a:ext cx="4712276" cy="666593"/>
          </a:xfrm>
          <a:prstGeom prst="rect">
            <a:avLst/>
          </a:prstGeom>
          <a:noFill/>
        </p:spPr>
        <p:txBody>
          <a:bodyPr wrap="square">
            <a:spAutoFit/>
          </a:bodyPr>
          <a:lstStyle/>
          <a:p>
            <a:pPr algn="ctr"/>
            <a:r>
              <a:rPr lang="fr-FR" sz="1866" dirty="0">
                <a:solidFill>
                  <a:schemeClr val="bg1"/>
                </a:solidFill>
                <a:latin typeface="Aptos" panose="020B0004020202020204" pitchFamily="34" charset="0"/>
              </a:rPr>
              <a:t>Objectifs de la stratégie nationale 2022-2027</a:t>
            </a:r>
          </a:p>
        </p:txBody>
      </p:sp>
      <p:sp>
        <p:nvSpPr>
          <p:cNvPr id="19" name="Rectangle : coins arrondis 18">
            <a:extLst>
              <a:ext uri="{FF2B5EF4-FFF2-40B4-BE49-F238E27FC236}">
                <a16:creationId xmlns:a16="http://schemas.microsoft.com/office/drawing/2014/main" id="{4C700E82-3D3D-04D4-5B35-24F3A1029A3D}"/>
              </a:ext>
            </a:extLst>
          </p:cNvPr>
          <p:cNvSpPr/>
          <p:nvPr/>
        </p:nvSpPr>
        <p:spPr>
          <a:xfrm>
            <a:off x="8440253" y="3856935"/>
            <a:ext cx="3103792" cy="527429"/>
          </a:xfrm>
          <a:prstGeom prst="roundRect">
            <a:avLst/>
          </a:prstGeom>
          <a:solidFill>
            <a:srgbClr val="DBE0E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i="1" dirty="0" err="1">
                <a:solidFill>
                  <a:srgbClr val="153A83"/>
                </a:solidFill>
                <a:latin typeface="Aptos" panose="020B0004020202020204" pitchFamily="34" charset="0"/>
              </a:rPr>
              <a:t>E.coli</a:t>
            </a:r>
            <a:r>
              <a:rPr lang="fr-FR" sz="1600" i="1" dirty="0">
                <a:solidFill>
                  <a:srgbClr val="153A83"/>
                </a:solidFill>
                <a:latin typeface="Aptos" panose="020B0004020202020204" pitchFamily="34" charset="0"/>
              </a:rPr>
              <a:t> </a:t>
            </a:r>
            <a:r>
              <a:rPr lang="fr-FR" sz="1600" dirty="0">
                <a:solidFill>
                  <a:srgbClr val="153A83"/>
                </a:solidFill>
                <a:latin typeface="Aptos" panose="020B0004020202020204" pitchFamily="34" charset="0"/>
              </a:rPr>
              <a:t>résistants aux FQ &lt; 18%</a:t>
            </a:r>
          </a:p>
        </p:txBody>
      </p:sp>
      <p:sp>
        <p:nvSpPr>
          <p:cNvPr id="20" name="Rectangle : coins arrondis 19">
            <a:extLst>
              <a:ext uri="{FF2B5EF4-FFF2-40B4-BE49-F238E27FC236}">
                <a16:creationId xmlns:a16="http://schemas.microsoft.com/office/drawing/2014/main" id="{296967B5-57F6-5378-C0D4-FF94E6127241}"/>
              </a:ext>
            </a:extLst>
          </p:cNvPr>
          <p:cNvSpPr/>
          <p:nvPr/>
        </p:nvSpPr>
        <p:spPr>
          <a:xfrm>
            <a:off x="6928267" y="5217230"/>
            <a:ext cx="4377732" cy="732758"/>
          </a:xfrm>
          <a:prstGeom prst="roundRect">
            <a:avLst>
              <a:gd name="adj" fmla="val 1359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latin typeface="Aptos" panose="020B0004020202020204" pitchFamily="34" charset="0"/>
              </a:rPr>
              <a:t>Données régionales à retrouver </a:t>
            </a:r>
            <a:r>
              <a:rPr lang="fr-FR" sz="16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ici</a:t>
            </a:r>
            <a:endParaRPr lang="fr-FR" sz="1600" dirty="0">
              <a:solidFill>
                <a:schemeClr val="bg1"/>
              </a:solidFill>
              <a:latin typeface="Aptos" panose="020B0004020202020204" pitchFamily="34" charset="0"/>
            </a:endParaRPr>
          </a:p>
        </p:txBody>
      </p:sp>
      <p:sp>
        <p:nvSpPr>
          <p:cNvPr id="23" name="Espace réservé du contenu 2">
            <a:extLst>
              <a:ext uri="{FF2B5EF4-FFF2-40B4-BE49-F238E27FC236}">
                <a16:creationId xmlns:a16="http://schemas.microsoft.com/office/drawing/2014/main" id="{A98BA425-35EA-9F6C-8C65-9CA7F730AD65}"/>
              </a:ext>
            </a:extLst>
          </p:cNvPr>
          <p:cNvSpPr>
            <a:spLocks noGrp="1"/>
          </p:cNvSpPr>
          <p:nvPr>
            <p:ph idx="1"/>
          </p:nvPr>
        </p:nvSpPr>
        <p:spPr>
          <a:xfrm>
            <a:off x="536308" y="1401979"/>
            <a:ext cx="3363843" cy="462874"/>
          </a:xfrm>
        </p:spPr>
        <p:txBody>
          <a:bodyPr>
            <a:noAutofit/>
          </a:bodyPr>
          <a:lstStyle/>
          <a:p>
            <a:pPr marL="0" indent="0">
              <a:buNone/>
            </a:pPr>
            <a:r>
              <a:rPr lang="fr-FR" sz="1866" dirty="0">
                <a:solidFill>
                  <a:srgbClr val="14387F"/>
                </a:solidFill>
                <a:latin typeface="Aptos" panose="020B0004020202020204" pitchFamily="34" charset="0"/>
              </a:rPr>
              <a:t>ECBU positif à </a:t>
            </a:r>
            <a:r>
              <a:rPr lang="fr-FR" sz="1866" i="1" dirty="0">
                <a:solidFill>
                  <a:srgbClr val="14387F"/>
                </a:solidFill>
                <a:latin typeface="Aptos" panose="020B0004020202020204" pitchFamily="34" charset="0"/>
              </a:rPr>
              <a:t>E. coli</a:t>
            </a:r>
            <a:endParaRPr lang="fr-FR" sz="1866" i="1" dirty="0">
              <a:solidFill>
                <a:srgbClr val="14387F"/>
              </a:solidFill>
              <a:latin typeface="Aptos" panose="020B0004020202020204" pitchFamily="34" charset="0"/>
              <a:sym typeface="Wingdings" panose="05000000000000000000" pitchFamily="2" charset="2"/>
            </a:endParaRPr>
          </a:p>
        </p:txBody>
      </p:sp>
      <p:sp>
        <p:nvSpPr>
          <p:cNvPr id="24" name="Rectangle 23">
            <a:extLst>
              <a:ext uri="{FF2B5EF4-FFF2-40B4-BE49-F238E27FC236}">
                <a16:creationId xmlns:a16="http://schemas.microsoft.com/office/drawing/2014/main" id="{17D6FC0F-8071-C34B-246A-233FDE151118}"/>
              </a:ext>
            </a:extLst>
          </p:cNvPr>
          <p:cNvSpPr/>
          <p:nvPr/>
        </p:nvSpPr>
        <p:spPr>
          <a:xfrm>
            <a:off x="571451" y="1703987"/>
            <a:ext cx="5149230" cy="297454"/>
          </a:xfrm>
          <a:prstGeom prst="rect">
            <a:avLst/>
          </a:prstGeom>
        </p:spPr>
        <p:txBody>
          <a:bodyPr wrap="none">
            <a:spAutoFit/>
          </a:bodyPr>
          <a:lstStyle/>
          <a:p>
            <a:r>
              <a:rPr lang="fr-FR" sz="1333" i="1" dirty="0">
                <a:solidFill>
                  <a:srgbClr val="14387F"/>
                </a:solidFill>
                <a:latin typeface="Aptos" panose="020B0004020202020204" pitchFamily="34" charset="0"/>
              </a:rPr>
              <a:t>données PRIMO (EHPAD non adossés à un établissement de soins)</a:t>
            </a:r>
            <a:r>
              <a:rPr lang="fr-FR" sz="1333" i="1" dirty="0">
                <a:solidFill>
                  <a:srgbClr val="14387F"/>
                </a:solidFill>
                <a:highlight>
                  <a:srgbClr val="FFFF00"/>
                </a:highlight>
                <a:latin typeface="Aptos" panose="020B0004020202020204" pitchFamily="34" charset="0"/>
              </a:rPr>
              <a:t> </a:t>
            </a:r>
          </a:p>
        </p:txBody>
      </p:sp>
      <p:pic>
        <p:nvPicPr>
          <p:cNvPr id="25" name="Image 24">
            <a:extLst>
              <a:ext uri="{FF2B5EF4-FFF2-40B4-BE49-F238E27FC236}">
                <a16:creationId xmlns:a16="http://schemas.microsoft.com/office/drawing/2014/main" id="{74862516-4BE1-52AB-3486-F3736BD9AB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0114" y="6335551"/>
            <a:ext cx="1465768" cy="370300"/>
          </a:xfrm>
          <a:prstGeom prst="rect">
            <a:avLst/>
          </a:prstGeom>
        </p:spPr>
      </p:pic>
      <p:pic>
        <p:nvPicPr>
          <p:cNvPr id="31" name="Image 30">
            <a:extLst>
              <a:ext uri="{FF2B5EF4-FFF2-40B4-BE49-F238E27FC236}">
                <a16:creationId xmlns:a16="http://schemas.microsoft.com/office/drawing/2014/main" id="{F1051AD4-1229-98B7-3720-60E8F154EDA3}"/>
              </a:ext>
            </a:extLst>
          </p:cNvPr>
          <p:cNvPicPr>
            <a:picLocks noChangeAspect="1"/>
          </p:cNvPicPr>
          <p:nvPr/>
        </p:nvPicPr>
        <p:blipFill>
          <a:blip r:embed="rId6"/>
          <a:stretch>
            <a:fillRect/>
          </a:stretch>
        </p:blipFill>
        <p:spPr>
          <a:xfrm>
            <a:off x="446334" y="2257789"/>
            <a:ext cx="5222732" cy="3927363"/>
          </a:xfrm>
          <a:prstGeom prst="rect">
            <a:avLst/>
          </a:prstGeom>
        </p:spPr>
      </p:pic>
      <p:cxnSp>
        <p:nvCxnSpPr>
          <p:cNvPr id="28" name="Connecteur droit 27">
            <a:extLst>
              <a:ext uri="{FF2B5EF4-FFF2-40B4-BE49-F238E27FC236}">
                <a16:creationId xmlns:a16="http://schemas.microsoft.com/office/drawing/2014/main" id="{D6175989-9EEB-1BC9-E141-09704D78302C}"/>
              </a:ext>
            </a:extLst>
          </p:cNvPr>
          <p:cNvCxnSpPr>
            <a:cxnSpLocks/>
          </p:cNvCxnSpPr>
          <p:nvPr/>
        </p:nvCxnSpPr>
        <p:spPr>
          <a:xfrm>
            <a:off x="849046" y="4680054"/>
            <a:ext cx="4723390" cy="0"/>
          </a:xfrm>
          <a:prstGeom prst="line">
            <a:avLst/>
          </a:prstGeom>
          <a:ln>
            <a:solidFill>
              <a:srgbClr val="8085E9"/>
            </a:solidFill>
            <a:prstDash val="lg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B790C3BE-6585-6711-9988-DFFCD9D4CAE4}"/>
              </a:ext>
            </a:extLst>
          </p:cNvPr>
          <p:cNvCxnSpPr>
            <a:cxnSpLocks/>
          </p:cNvCxnSpPr>
          <p:nvPr/>
        </p:nvCxnSpPr>
        <p:spPr>
          <a:xfrm>
            <a:off x="849046" y="3302471"/>
            <a:ext cx="4723390" cy="0"/>
          </a:xfrm>
          <a:prstGeom prst="line">
            <a:avLst/>
          </a:prstGeom>
          <a:ln>
            <a:solidFill>
              <a:srgbClr val="E4D354"/>
            </a:solidFill>
            <a:prstDash val="lgDash"/>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34CE476A-D972-C411-BA49-E2A58EFA1FA8}"/>
              </a:ext>
            </a:extLst>
          </p:cNvPr>
          <p:cNvSpPr/>
          <p:nvPr/>
        </p:nvSpPr>
        <p:spPr>
          <a:xfrm>
            <a:off x="990590" y="6333405"/>
            <a:ext cx="160057" cy="136704"/>
          </a:xfrm>
          <a:prstGeom prst="rect">
            <a:avLst/>
          </a:prstGeom>
          <a:solidFill>
            <a:srgbClr val="8085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35" name="ZoneTexte 34">
            <a:extLst>
              <a:ext uri="{FF2B5EF4-FFF2-40B4-BE49-F238E27FC236}">
                <a16:creationId xmlns:a16="http://schemas.microsoft.com/office/drawing/2014/main" id="{A6689C5E-A228-71B3-0AB8-4B03AFC8D77B}"/>
              </a:ext>
            </a:extLst>
          </p:cNvPr>
          <p:cNvSpPr txBox="1"/>
          <p:nvPr/>
        </p:nvSpPr>
        <p:spPr>
          <a:xfrm>
            <a:off x="1245720" y="6278666"/>
            <a:ext cx="1838067" cy="276999"/>
          </a:xfrm>
          <a:prstGeom prst="rect">
            <a:avLst/>
          </a:prstGeom>
          <a:noFill/>
        </p:spPr>
        <p:txBody>
          <a:bodyPr wrap="none" rtlCol="0">
            <a:spAutoFit/>
          </a:bodyPr>
          <a:lstStyle/>
          <a:p>
            <a:r>
              <a:rPr lang="fr-FR" sz="1200" dirty="0" err="1">
                <a:latin typeface="Aptos" panose="020B0004020202020204" pitchFamily="34" charset="0"/>
              </a:rPr>
              <a:t>Céfotaxime</a:t>
            </a:r>
            <a:r>
              <a:rPr lang="fr-FR" sz="1200" dirty="0">
                <a:latin typeface="Aptos" panose="020B0004020202020204" pitchFamily="34" charset="0"/>
              </a:rPr>
              <a:t> / Ceftriaxone</a:t>
            </a:r>
          </a:p>
        </p:txBody>
      </p:sp>
      <p:sp>
        <p:nvSpPr>
          <p:cNvPr id="36" name="Rectangle 35">
            <a:extLst>
              <a:ext uri="{FF2B5EF4-FFF2-40B4-BE49-F238E27FC236}">
                <a16:creationId xmlns:a16="http://schemas.microsoft.com/office/drawing/2014/main" id="{7AB0E18B-9F43-9DCB-7D7D-1FC580A52A1A}"/>
              </a:ext>
            </a:extLst>
          </p:cNvPr>
          <p:cNvSpPr/>
          <p:nvPr/>
        </p:nvSpPr>
        <p:spPr>
          <a:xfrm>
            <a:off x="3293341" y="6330770"/>
            <a:ext cx="160057" cy="136704"/>
          </a:xfrm>
          <a:prstGeom prst="rect">
            <a:avLst/>
          </a:prstGeom>
          <a:solidFill>
            <a:srgbClr val="E4D3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37" name="ZoneTexte 36">
            <a:extLst>
              <a:ext uri="{FF2B5EF4-FFF2-40B4-BE49-F238E27FC236}">
                <a16:creationId xmlns:a16="http://schemas.microsoft.com/office/drawing/2014/main" id="{6C7BAC18-255F-313E-C2B2-AE6AFF2A7D9A}"/>
              </a:ext>
            </a:extLst>
          </p:cNvPr>
          <p:cNvSpPr txBox="1"/>
          <p:nvPr/>
        </p:nvSpPr>
        <p:spPr>
          <a:xfrm>
            <a:off x="3548471" y="6276030"/>
            <a:ext cx="1357551" cy="276999"/>
          </a:xfrm>
          <a:prstGeom prst="rect">
            <a:avLst/>
          </a:prstGeom>
          <a:noFill/>
        </p:spPr>
        <p:txBody>
          <a:bodyPr wrap="none" rtlCol="0">
            <a:spAutoFit/>
          </a:bodyPr>
          <a:lstStyle/>
          <a:p>
            <a:r>
              <a:rPr lang="fr-FR" sz="1200" dirty="0">
                <a:latin typeface="Aptos" panose="020B0004020202020204" pitchFamily="34" charset="0"/>
              </a:rPr>
              <a:t>Fluoroquinolones</a:t>
            </a:r>
          </a:p>
        </p:txBody>
      </p:sp>
      <p:sp>
        <p:nvSpPr>
          <p:cNvPr id="38" name="ZoneTexte 37">
            <a:extLst>
              <a:ext uri="{FF2B5EF4-FFF2-40B4-BE49-F238E27FC236}">
                <a16:creationId xmlns:a16="http://schemas.microsoft.com/office/drawing/2014/main" id="{922D6B19-E327-2279-90A5-82409DD1A080}"/>
              </a:ext>
            </a:extLst>
          </p:cNvPr>
          <p:cNvSpPr txBox="1"/>
          <p:nvPr/>
        </p:nvSpPr>
        <p:spPr>
          <a:xfrm>
            <a:off x="4890115" y="4676424"/>
            <a:ext cx="869149" cy="276999"/>
          </a:xfrm>
          <a:prstGeom prst="rect">
            <a:avLst/>
          </a:prstGeom>
          <a:noFill/>
        </p:spPr>
        <p:txBody>
          <a:bodyPr wrap="none" rtlCol="0">
            <a:spAutoFit/>
          </a:bodyPr>
          <a:lstStyle/>
          <a:p>
            <a:r>
              <a:rPr lang="fr-FR" sz="1200" b="1" dirty="0" err="1">
                <a:solidFill>
                  <a:srgbClr val="8085E9"/>
                </a:solidFill>
                <a:latin typeface="Aptos" panose="020B0004020202020204" pitchFamily="34" charset="0"/>
              </a:rPr>
              <a:t>Obj</a:t>
            </a:r>
            <a:r>
              <a:rPr lang="fr-FR" sz="1200" b="1" dirty="0">
                <a:solidFill>
                  <a:srgbClr val="8085E9"/>
                </a:solidFill>
                <a:latin typeface="Aptos" panose="020B0004020202020204" pitchFamily="34" charset="0"/>
              </a:rPr>
              <a:t> = &lt;8%</a:t>
            </a:r>
          </a:p>
        </p:txBody>
      </p:sp>
      <p:sp>
        <p:nvSpPr>
          <p:cNvPr id="39" name="ZoneTexte 38">
            <a:extLst>
              <a:ext uri="{FF2B5EF4-FFF2-40B4-BE49-F238E27FC236}">
                <a16:creationId xmlns:a16="http://schemas.microsoft.com/office/drawing/2014/main" id="{3286A146-EAEB-B73B-7A47-B33805DEBE48}"/>
              </a:ext>
            </a:extLst>
          </p:cNvPr>
          <p:cNvSpPr txBox="1"/>
          <p:nvPr/>
        </p:nvSpPr>
        <p:spPr>
          <a:xfrm>
            <a:off x="4889327" y="3321199"/>
            <a:ext cx="950901" cy="276999"/>
          </a:xfrm>
          <a:prstGeom prst="rect">
            <a:avLst/>
          </a:prstGeom>
          <a:noFill/>
        </p:spPr>
        <p:txBody>
          <a:bodyPr wrap="none" rtlCol="0">
            <a:spAutoFit/>
          </a:bodyPr>
          <a:lstStyle/>
          <a:p>
            <a:r>
              <a:rPr lang="fr-FR" sz="1200" b="1" dirty="0" err="1">
                <a:solidFill>
                  <a:srgbClr val="E4D354"/>
                </a:solidFill>
                <a:latin typeface="Aptos" panose="020B0004020202020204" pitchFamily="34" charset="0"/>
              </a:rPr>
              <a:t>Obj</a:t>
            </a:r>
            <a:r>
              <a:rPr lang="fr-FR" sz="1200" b="1" dirty="0">
                <a:solidFill>
                  <a:srgbClr val="E4D354"/>
                </a:solidFill>
                <a:latin typeface="Aptos" panose="020B0004020202020204" pitchFamily="34" charset="0"/>
              </a:rPr>
              <a:t> = &lt;18%</a:t>
            </a:r>
          </a:p>
        </p:txBody>
      </p:sp>
    </p:spTree>
    <p:extLst>
      <p:ext uri="{BB962C8B-B14F-4D97-AF65-F5344CB8AC3E}">
        <p14:creationId xmlns:p14="http://schemas.microsoft.com/office/powerpoint/2010/main" val="915550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TotalTime>
  <Words>1983</Words>
  <Application>Microsoft Office PowerPoint</Application>
  <PresentationFormat>Grand écran</PresentationFormat>
  <Paragraphs>322</Paragraphs>
  <Slides>26</Slides>
  <Notes>21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Aptos</vt:lpstr>
      <vt:lpstr>Arial</vt:lpstr>
      <vt:lpstr>Calibri</vt:lpstr>
      <vt:lpstr>Calibri Light</vt:lpstr>
      <vt:lpstr>DINPro-Bold</vt:lpstr>
      <vt:lpstr>Wingdings</vt:lpstr>
      <vt:lpstr>Thème Office</vt:lpstr>
      <vt:lpstr>Présentation PowerPoint</vt:lpstr>
      <vt:lpstr>Présentation PowerPoint</vt:lpstr>
      <vt:lpstr>Présentation PowerPoint</vt:lpstr>
      <vt:lpstr>Antibiothérapie et sujet âgé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Genèse du projet</vt:lpstr>
      <vt:lpstr>Genèse du projet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Stratégie régionale</vt:lpstr>
      <vt:lpstr>Stratégie régionale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willy Boutfol</dc:creator>
  <cp:lastModifiedBy>willy Boutfol</cp:lastModifiedBy>
  <cp:revision>52</cp:revision>
  <dcterms:created xsi:type="dcterms:W3CDTF">2025-12-22T16:47:11Z</dcterms:created>
  <dcterms:modified xsi:type="dcterms:W3CDTF">2026-02-03T11:59:30Z</dcterms:modified>
</cp:coreProperties>
</file>